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7A84-5ED3-4302-A41D-9C145FB24CBD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43FA0-C243-4088-8664-91E9CD1859A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4309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0A8693EF-E744-4D6C-A259-B14394FE67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3FB690B-39F7-4ED7-8730-D023C212A066}" type="slidenum">
              <a:rPr lang="es-ES" altLang="es-419" sz="1200">
                <a:latin typeface="Arial" panose="020B0604020202020204" pitchFamily="34" charset="0"/>
              </a:rPr>
              <a:pPr eaLnBrk="1" hangingPunct="1"/>
              <a:t>13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07F65FC-FD02-4081-A268-593356B45D9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8A946C8-81CA-4274-96D4-94EE2BD6DA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800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0A60A11D-C097-4903-B7E0-F445D83A50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5C40E1E-517E-4C1D-ADD0-C36C0E839B97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24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780CBCA-03FC-4679-A8C7-B09B8CB2C33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A0F69DF9-0D7E-4C54-8A90-5E4BC467A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595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E4A8184F-DC47-42B4-9240-4C9FE86657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2A83512-9D21-47E7-950B-89AE406CCF9D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25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F8413310-962E-4E01-977D-C64B8FB69E6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2EB0FEA-A318-4EA1-8F1A-CF6D5148D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3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3908E6BC-8FA4-4D97-981C-C28833A8C0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443EDD3-6B1C-4CB4-8F4D-536BCBB82AE4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26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BAC51D5B-D697-4A3D-9033-8407ACDEFBC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DB186CCA-935C-4BD3-A9D5-99146E55D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760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6AA89D50-B1D2-4746-B85C-AD94F3B94D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DDA9869-2EAB-42FF-BDE4-3D3D46BD052A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27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D6BAA05D-703B-4564-A083-9E1A7C1CDA2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C66DC7BB-D859-4DD7-9F60-A085784C99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71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4391699-4FEB-4696-8AC5-E473AD49D8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965697D-5074-4B0B-AC20-C28596B21164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28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46A0F91-7B1E-49F7-9700-7C5F0BD03ED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1696967E-9C7A-4103-86F0-CE98B793C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83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5231F98E-C0C6-4849-8AAF-CFACC34D8C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A1BF754-FB2B-4D8F-BD61-326083BD31AF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29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BB44930-E42A-49DF-B68D-D041778FC6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DC062762-6314-480A-ACC0-6A60A7290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6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22DE7CB-0A68-4E17-8AE4-032670ECB7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27A613E-61C5-48CE-9C03-E3FFA8A2A17E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30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320A02C-A293-4161-A6DC-C0F79C5DF6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525E9D61-3008-4107-A9B7-520768A58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94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8A7E98DA-D7BF-4303-AC15-166625ED64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6700E02-D754-4DEE-8290-5DAFC729A23C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31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81A6A275-C626-45E5-8955-5B172B4C15C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FCFB2BA7-470E-4522-AED1-D44122AF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12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1F058DE1-D6F5-454C-85AD-9BD69F5402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A9F37A9-385E-4FEA-88AF-386FFE777215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32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B5DE3B3-D840-472B-8721-A9B6ED540AF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B36B33C6-4899-4734-9A7A-67F7979D72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610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BA5DA4B0-1B2D-434D-8B1F-9A582A980D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C158079-C9B8-4B37-8BD5-9AF925FD8D6A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33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F6EF2C1-B2CA-49B3-A06E-452863F4975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F5A4A0B9-E2A4-488E-B82D-15B1AAA0AB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96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8BC81A29-F98F-4E93-8046-5E5D00074C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9BD90FC-3870-42C0-AC30-3AB18E95DFBD}" type="slidenum">
              <a:rPr lang="es-ES" altLang="es-419" sz="1200">
                <a:latin typeface="Arial" panose="020B0604020202020204" pitchFamily="34" charset="0"/>
              </a:rPr>
              <a:pPr eaLnBrk="1" hangingPunct="1"/>
              <a:t>14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0D6BDB9-E55B-4425-8129-40F919D9EC0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FE6B01D-9489-40E3-9136-852DC0917B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42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44070C1F-D4FE-4903-8B01-7CAC7059E6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1D6CB9F-10E7-4E4A-94FA-52E64B338787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34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226F188-9042-4A27-938D-206F63BB26A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81FFB00A-174C-4035-8660-B7BB367A5B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15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79373293-AF0D-46D8-9A08-3B6365F87F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E441EC3-209A-408E-ACD5-15E40CFFD6BF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35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94142F84-DA00-4437-9115-82F61683EAE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95F2B73E-55DB-4FAB-ADD3-227D7025E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62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2EEB759E-E5AD-4018-984C-1F420697D4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6C19059-CAB5-4D52-92AA-2116A2B88520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36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EA0C1F14-7958-44ED-ABCC-8785090FB52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E63F39A-640B-40A8-801E-195C73E46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09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E674E498-36AF-4DCA-9104-1B7F402ABF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335D514-0700-449F-9DE0-BE1ECBED4E88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37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BFD39B59-45F6-4920-8C34-C6E91CB5CB5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D2AA1626-F5F8-404C-8A7F-BE63D849E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77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5E7AC5E1-9309-4BEC-954D-76F4E5ADBF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392EF05-6123-4F08-A29F-8DE56803F050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38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5D35D9D2-A4DE-4002-AAB0-BBDCBF1406B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98C9A73F-40BB-42B6-A049-36FB514130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9E9EF8C8-F93A-4D10-AF7E-9BED930CEE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DC547CF-AC4B-4A0C-8DEF-EC0B76A253C5}" type="slidenum">
              <a:rPr lang="es-ES" altLang="es-419" sz="1200">
                <a:latin typeface="Arial" panose="020B0604020202020204" pitchFamily="34" charset="0"/>
              </a:rPr>
              <a:pPr eaLnBrk="1" hangingPunct="1"/>
              <a:t>39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7C21B13D-F4DE-4314-8AC9-33C5768A466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5D13E33-249D-42B4-AB3D-3A21CFAF1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78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EEFEFEAE-A187-4E74-988A-4028CDB52E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A639EE4-A9D1-4773-B9D6-06C9BFC5A9AA}" type="slidenum">
              <a:rPr lang="es-ES" altLang="es-419" sz="1200">
                <a:latin typeface="Arial" panose="020B0604020202020204" pitchFamily="34" charset="0"/>
              </a:rPr>
              <a:pPr eaLnBrk="1" hangingPunct="1"/>
              <a:t>17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3D33A6A-DF43-4242-A1F9-8ED115F3E5B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16BEA87C-4266-4EB2-9D43-E4EA0883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0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63B7F3CA-7307-4D42-962A-901E1DA407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3937F7-134E-418A-8394-4E06AB095789}" type="slidenum">
              <a:rPr lang="es-ES" altLang="es-419" sz="1200">
                <a:latin typeface="Arial" panose="020B0604020202020204" pitchFamily="34" charset="0"/>
              </a:rPr>
              <a:pPr eaLnBrk="1" hangingPunct="1"/>
              <a:t>18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77E7E52-C432-41B1-A14E-2559D9C67C7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F1AA1B6A-DF85-4EA4-A61B-B01A35B2F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3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811EAB7D-6494-41A4-8131-1A81B32FD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50215B4-7009-41EC-9979-A9B75B6787A8}" type="slidenum">
              <a:rPr lang="es-ES" altLang="es-419" sz="1200">
                <a:latin typeface="Arial" panose="020B0604020202020204" pitchFamily="34" charset="0"/>
              </a:rPr>
              <a:pPr eaLnBrk="1" hangingPunct="1"/>
              <a:t>19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528576AD-BA6C-41DD-A3B1-7FCEE1D1002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7A8998D7-D97A-4308-BF94-32E025C87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46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1F30DC07-FEAE-4126-A58C-3D5CE7D62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3FF3DD6-D0B0-4EFA-8FB4-095E74EEC80A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20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2AC45025-83EF-47D3-AA80-D0EB2A18DB8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CED54AF7-012F-40FB-92C9-EC71FF3A7E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21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C172005-C9C5-4272-8B7F-239872D51C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417E572-CD50-4061-92E3-2BBF325F3FF8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21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FA39E21-C8B4-46B0-BB1E-D7A463DCD03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BBD5C0BD-B84B-4328-8923-AAA808AEF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98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06613DE-F14D-4651-BC3A-AED991B77F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9A1A867-CB38-4785-A626-FB6FC1869833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22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341DBE03-F525-42F5-BD36-4FA0875BCFD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84DCDC1D-586F-47F0-A49C-A3FCA2C60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116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A0AC2585-9AB6-4464-97B6-CEEEF34DF3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52398C9-A600-41A1-8D0A-26FF30FC7346}" type="slidenum">
              <a:rPr lang="es-ES" altLang="es-419" sz="1200">
                <a:latin typeface="Arial" panose="020B0604020202020204" pitchFamily="34" charset="0"/>
              </a:rPr>
              <a:pPr eaLnBrk="1" hangingPunct="1"/>
              <a:t>23</a:t>
            </a:fld>
            <a:endParaRPr lang="es-ES" altLang="es-419" sz="1200">
              <a:latin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1A6CD83-B3AC-4288-B208-B3156491D3B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8CADBA6-E66D-4F23-B2C5-46F96977C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5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A4411-1DB3-43FB-8773-B7EA05DD7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BC935-A442-47E1-B8B0-461E60A17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330803-B1E6-4054-83BC-FB3284A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CC9841-F0CC-4E58-B7DD-782B9784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3E309D-51CC-4CE2-B695-7E043723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7274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00F50-0544-455A-8A04-B065CF90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32E448-AF33-4D51-96E4-00BAD6E10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61070F-FB47-4EE7-9A15-A8D183CD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41DE6-4389-41CE-A808-93116F76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4778D7-7830-4434-B760-4348D2AA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7335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C68030-059C-4BFC-8553-D8715E58A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F2746B-9EC3-4ECA-9E89-F3B667AF1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8063D5-4787-4AB6-8A5B-532CFA0C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B80983-BE0D-4884-B879-101999A8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85A41A-B01B-41A2-916D-65302056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5741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27A72-0FB1-4754-830F-8C0053D4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FCD16-1476-41AE-8910-7319604E2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D8DC25-9581-4AF2-874E-B6E52002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A5476F-B12A-4896-8122-11639C83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C8848B-3C01-4A4B-8E07-BEB354CD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584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CBAD9-BC3D-4C66-AF82-DCD7F665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578EB1-C73A-4EEA-A6D3-6347F2824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A6C93D-74D1-40D6-9B64-FB8F7CD1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C2164A-331C-4224-9290-F8FC1366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4BE9C-799B-45A8-AA05-1DFE20F1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3503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CF510-693B-478B-9278-9F6AE10D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166D44-7ED6-466E-89B1-28C7322EB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A4D808-0AE3-4774-8DEF-79BA8EB45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1F8242-2E08-4C53-8E77-9356981CE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1FD878-3659-4831-AB06-71D96F94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CD0A20-BE31-499F-82D1-46058970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973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8E157-267A-44B1-8C47-7979DF4F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125D2C-2066-4EAE-908F-084760565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38821A-D419-48B1-9B67-C1F31E721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67FE3C-9D43-426D-80FD-EC5297E57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3F65D62-ABD3-4402-BB01-8B8EA92A0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703D702-6A4D-4E04-A0EF-D1C9C685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AA0A6A-5250-4CF4-8B36-6FB19060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E2CD9C8-84D6-4245-85DD-8B33395C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75231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CF56E-AE8E-4186-B9D4-8350CCC1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0399B0-D298-4B85-8FFF-AF57B6FA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A3A092-E3B7-4E40-AAA2-6D568DF1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1A723A-6AD5-48F2-BFB4-DF3114E1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0665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AAE46F-1892-484A-8542-87CF6916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116D51-402C-4CFF-9537-2E58EF3D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F9FE7E-FEAB-4DC5-8118-1E8B3340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5951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74647-C2A9-4D77-A458-57E8A7DB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DC14D-1B66-4CB9-BD9E-8367EAF5C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0E6826-1AD1-45AC-977B-D3C703356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EDA165-24B0-43C2-8A0F-4CBA1CA6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4642FB-BB4A-400F-9463-4C13E9A1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9E1AB8-A517-49E2-96AC-9B52691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2963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0172F-E1F5-4779-B469-8ED7C171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D676BB-A4C5-4E64-8105-88CD54B58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319CB7-8FFA-4114-AF3C-45825D5CC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EB0095-8898-47F1-A7BA-C4E2F7C1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B7A534-D38D-45C9-9CD2-3E647E70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E0AA0E-7682-4444-ADBA-D6B19BC6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5143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91E993-ACEB-4515-ACBC-D2D3386D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B5C5C2-DD6D-4A8D-96B0-0F276DC51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DD8D6B-6579-4641-B758-D09BB0E50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C4A79-8FB3-46D5-9101-1E7E41787319}" type="datetimeFigureOut">
              <a:rPr lang="es-419" smtClean="0"/>
              <a:t>2/2/2018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C53A66-4845-4B6E-BBBF-F17140715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ECD58-83DC-45B1-86A6-D3E8E1482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E16F6-EBD1-4C4D-82B8-45387F35CB0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004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17.gif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10" Type="http://schemas.openxmlformats.org/officeDocument/2006/relationships/image" Target="../media/image30.wmf"/><Relationship Id="rId4" Type="http://schemas.openxmlformats.org/officeDocument/2006/relationships/image" Target="../media/image24.wmf"/><Relationship Id="rId9" Type="http://schemas.openxmlformats.org/officeDocument/2006/relationships/image" Target="../media/image2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9.wmf"/><Relationship Id="rId7" Type="http://schemas.openxmlformats.org/officeDocument/2006/relationships/image" Target="../media/image26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11" Type="http://schemas.openxmlformats.org/officeDocument/2006/relationships/image" Target="../media/image31.wmf"/><Relationship Id="rId5" Type="http://schemas.openxmlformats.org/officeDocument/2006/relationships/image" Target="../media/image24.wmf"/><Relationship Id="rId10" Type="http://schemas.openxmlformats.org/officeDocument/2006/relationships/image" Target="../media/image30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FD350-5C9D-4EC9-8AE2-808846A433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E8B41A-0814-4F39-9B3D-07FD42DF2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26E8F1-55F3-412C-943D-B34820E98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8"/>
          <a:stretch/>
        </p:blipFill>
        <p:spPr>
          <a:xfrm>
            <a:off x="0" y="142557"/>
            <a:ext cx="12192000" cy="63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22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BAC6C-CD15-40DA-A9A4-D9398CC2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501C1-8DFE-485E-A088-01A851679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AB486F-0FAB-4206-AAAC-77DB959B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86"/>
            <a:ext cx="12192000" cy="63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7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4593C-A7D7-4B9F-B6D3-3A1C9515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A686E9-F44D-40CB-A162-22BB5034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B60B74-C274-458E-828F-89ECB3F3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96"/>
            <a:ext cx="12192000" cy="6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C970B-C190-4A34-9D43-B254D12A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C21032-64D9-4B92-94FE-1AE01F8F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D311B5-37D9-4C40-8BF2-17D367C5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40"/>
            <a:ext cx="12192000" cy="63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7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8821FA4-93D7-4FDB-964C-0741A7DB2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Introducción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56A9EA7-04AB-4D06-9026-B770E7801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229600" cy="2590800"/>
          </a:xfrm>
        </p:spPr>
        <p:txBody>
          <a:bodyPr/>
          <a:lstStyle/>
          <a:p>
            <a:pPr eaLnBrk="1" hangingPunct="1"/>
            <a:r>
              <a:rPr lang="es-ES" altLang="es-419" sz="2400"/>
              <a:t>Los problemas suelen tener </a:t>
            </a:r>
            <a:r>
              <a:rPr lang="es-ES" altLang="es-419" sz="2400">
                <a:solidFill>
                  <a:srgbClr val="0066FF"/>
                </a:solidFill>
              </a:rPr>
              <a:t>varias soluciones</a:t>
            </a:r>
            <a:r>
              <a:rPr lang="es-ES" altLang="es-419" sz="2400"/>
              <a:t> posibles.</a:t>
            </a:r>
          </a:p>
          <a:p>
            <a:pPr eaLnBrk="1" hangingPunct="1"/>
            <a:r>
              <a:rPr lang="es-ES" altLang="es-419" sz="2400"/>
              <a:t>En programación existen </a:t>
            </a:r>
            <a:r>
              <a:rPr lang="es-ES" altLang="es-419" sz="2400">
                <a:solidFill>
                  <a:srgbClr val="0066FF"/>
                </a:solidFill>
              </a:rPr>
              <a:t>diversas metodologías</a:t>
            </a:r>
            <a:r>
              <a:rPr lang="es-ES" altLang="es-419" sz="2400"/>
              <a:t> que nos ayudan a enfrentar un problema.</a:t>
            </a:r>
          </a:p>
          <a:p>
            <a:pPr eaLnBrk="1" hangingPunct="1"/>
            <a:r>
              <a:rPr lang="es-ES" altLang="es-419" sz="2400"/>
              <a:t>Cada metodología tiene </a:t>
            </a:r>
            <a:r>
              <a:rPr lang="es-ES" altLang="es-419" sz="2400">
                <a:solidFill>
                  <a:srgbClr val="0066FF"/>
                </a:solidFill>
              </a:rPr>
              <a:t>diversos lenguajes</a:t>
            </a:r>
            <a:r>
              <a:rPr lang="es-ES" altLang="es-419" sz="2400"/>
              <a:t> que las soportan.</a:t>
            </a:r>
          </a:p>
          <a:p>
            <a:pPr lvl="1" eaLnBrk="1" hangingPunct="1"/>
            <a:r>
              <a:rPr lang="es-ES" altLang="es-419" sz="2000"/>
              <a:t>Algunos lenguajes soportan varias metodologías.</a:t>
            </a:r>
          </a:p>
        </p:txBody>
      </p:sp>
      <p:graphicFrame>
        <p:nvGraphicFramePr>
          <p:cNvPr id="43050" name="Group 42">
            <a:extLst>
              <a:ext uri="{FF2B5EF4-FFF2-40B4-BE49-F238E27FC236}">
                <a16:creationId xmlns:a16="http://schemas.microsoft.com/office/drawing/2014/main" id="{664E39D7-2658-4C16-BEB5-63D10DFF5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36832"/>
              </p:ext>
            </p:extLst>
          </p:nvPr>
        </p:nvGraphicFramePr>
        <p:xfrm>
          <a:off x="2590801" y="4567238"/>
          <a:ext cx="7915275" cy="2139951"/>
        </p:xfrm>
        <a:graphic>
          <a:graphicData uri="http://schemas.openxmlformats.org/drawingml/2006/table">
            <a:tbl>
              <a:tblPr/>
              <a:tblGrid>
                <a:gridCol w="39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Metodología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Lenguaje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Estructurada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Fortran, C, Pascal, Basic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Orientada a objetos</a:t>
                      </a:r>
                      <a:r>
                        <a:rPr kumimoji="0" lang="es-E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es-E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OOP</a:t>
                      </a:r>
                      <a:r>
                        <a:rPr kumimoji="0" lang="es-E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Kotlin,</a:t>
                      </a:r>
                      <a:r>
                        <a:rPr kumimoji="0" lang="es-E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Java</a:t>
                      </a:r>
                      <a:r>
                        <a:rPr kumimoji="0" lang="es-E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s-E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Smalltalk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Orientada a eventos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VisualBasic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98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75D8763-A0D2-4D08-A6E5-0E3BF3C7FC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Programación Orientada a Objetos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E84FAD5-4E52-4F5E-A19C-1C0171DF3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077200" cy="5029200"/>
          </a:xfrm>
        </p:spPr>
        <p:txBody>
          <a:bodyPr/>
          <a:lstStyle/>
          <a:p>
            <a:pPr marL="387350" indent="-387350">
              <a:buNone/>
            </a:pPr>
            <a:r>
              <a:rPr lang="es-ES" altLang="es-419" sz="2400" b="1"/>
              <a:t>Definición:</a:t>
            </a:r>
          </a:p>
          <a:p>
            <a:pPr marL="387350" indent="-387350">
              <a:buNone/>
            </a:pPr>
            <a:r>
              <a:rPr lang="es-ES" altLang="es-419" sz="2400"/>
              <a:t>	La </a:t>
            </a:r>
            <a:r>
              <a:rPr lang="es-ES" altLang="es-419" sz="2400" b="1">
                <a:solidFill>
                  <a:srgbClr val="0066FF"/>
                </a:solidFill>
              </a:rPr>
              <a:t>Programación Orientada a Objetos (OOP)</a:t>
            </a:r>
            <a:r>
              <a:rPr lang="es-ES" altLang="es-419" sz="2400"/>
              <a:t> es un </a:t>
            </a:r>
            <a:r>
              <a:rPr lang="es-ES" altLang="es-419" sz="2400" b="1">
                <a:solidFill>
                  <a:srgbClr val="0066FF"/>
                </a:solidFill>
              </a:rPr>
              <a:t>método</a:t>
            </a:r>
            <a:r>
              <a:rPr lang="es-ES" altLang="es-419" sz="2400"/>
              <a:t> de programación en el cual los programas se organizan en colecciones cooperativas de </a:t>
            </a:r>
            <a:r>
              <a:rPr lang="es-ES" altLang="es-419" sz="2400" b="1">
                <a:solidFill>
                  <a:srgbClr val="0066FF"/>
                </a:solidFill>
              </a:rPr>
              <a:t>objetos</a:t>
            </a:r>
            <a:r>
              <a:rPr lang="es-ES" altLang="es-419" sz="2400"/>
              <a:t>, cada uno de los cuales representa una </a:t>
            </a:r>
            <a:r>
              <a:rPr lang="es-ES" altLang="es-419" sz="2400" b="1" i="1">
                <a:solidFill>
                  <a:srgbClr val="0066FF"/>
                </a:solidFill>
              </a:rPr>
              <a:t>instancia</a:t>
            </a:r>
            <a:r>
              <a:rPr lang="es-ES" altLang="es-419" sz="2400"/>
              <a:t> de alguna </a:t>
            </a:r>
            <a:r>
              <a:rPr lang="es-ES" altLang="es-419" sz="2400" b="1">
                <a:solidFill>
                  <a:srgbClr val="0066FF"/>
                </a:solidFill>
              </a:rPr>
              <a:t>clase</a:t>
            </a:r>
            <a:r>
              <a:rPr lang="es-ES" altLang="es-419" sz="2400"/>
              <a:t>, y cuyas clases son, todas ellas, miembros de una </a:t>
            </a:r>
            <a:r>
              <a:rPr lang="es-ES" altLang="es-419" sz="2400" b="1">
                <a:solidFill>
                  <a:srgbClr val="0066FF"/>
                </a:solidFill>
              </a:rPr>
              <a:t>jerarquía de clases</a:t>
            </a:r>
            <a:r>
              <a:rPr lang="es-ES" altLang="es-419" sz="2400"/>
              <a:t> unidas mediante </a:t>
            </a:r>
            <a:r>
              <a:rPr lang="es-ES" altLang="es-419" sz="2400" b="1">
                <a:solidFill>
                  <a:srgbClr val="0066FF"/>
                </a:solidFill>
              </a:rPr>
              <a:t>relaciones de herencia</a:t>
            </a:r>
            <a:r>
              <a:rPr lang="es-ES" altLang="es-419" sz="2400"/>
              <a:t>.</a:t>
            </a:r>
          </a:p>
          <a:p>
            <a:pPr marL="387350" indent="-387350">
              <a:buNone/>
            </a:pPr>
            <a:r>
              <a:rPr lang="es-ES" altLang="es-419" sz="2400" b="1"/>
              <a:t>Comentarios:</a:t>
            </a:r>
          </a:p>
          <a:p>
            <a:pPr marL="387350" indent="-387350"/>
            <a:r>
              <a:rPr lang="es-ES" altLang="es-419" sz="2000"/>
              <a:t>Usamos </a:t>
            </a:r>
            <a:r>
              <a:rPr lang="es-ES" altLang="es-419" sz="2000">
                <a:solidFill>
                  <a:srgbClr val="0066FF"/>
                </a:solidFill>
              </a:rPr>
              <a:t>objetos en lugar de algoritmos</a:t>
            </a:r>
            <a:r>
              <a:rPr lang="es-ES" altLang="es-419" sz="2000"/>
              <a:t> como bloque fundamental</a:t>
            </a:r>
          </a:p>
          <a:p>
            <a:pPr marL="387350" indent="-387350"/>
            <a:r>
              <a:rPr lang="es-ES" altLang="es-419" sz="2000"/>
              <a:t>Cada objeto es una </a:t>
            </a:r>
            <a:r>
              <a:rPr lang="es-ES" altLang="es-419" sz="2000">
                <a:solidFill>
                  <a:srgbClr val="0066FF"/>
                </a:solidFill>
              </a:rPr>
              <a:t>instancia</a:t>
            </a:r>
            <a:r>
              <a:rPr lang="es-ES" altLang="es-419" sz="2000"/>
              <a:t> de una clase</a:t>
            </a:r>
          </a:p>
          <a:p>
            <a:pPr marL="387350" indent="-387350"/>
            <a:r>
              <a:rPr lang="es-ES" altLang="es-419" sz="2000"/>
              <a:t>Las clases están relacionadas entre sí por relaciones tan complejas como la </a:t>
            </a:r>
            <a:r>
              <a:rPr lang="es-ES" altLang="es-419" sz="2000">
                <a:solidFill>
                  <a:srgbClr val="0066FF"/>
                </a:solidFill>
              </a:rPr>
              <a:t>herencia</a:t>
            </a:r>
            <a:endParaRPr lang="es-ES" altLang="es-419" sz="2000"/>
          </a:p>
        </p:txBody>
      </p:sp>
    </p:spTree>
    <p:extLst>
      <p:ext uri="{BB962C8B-B14F-4D97-AF65-F5344CB8AC3E}">
        <p14:creationId xmlns:p14="http://schemas.microsoft.com/office/powerpoint/2010/main" val="1767418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Título">
            <a:extLst>
              <a:ext uri="{FF2B5EF4-FFF2-40B4-BE49-F238E27FC236}">
                <a16:creationId xmlns:a16="http://schemas.microsoft.com/office/drawing/2014/main" id="{BECA188B-2FE9-49E6-A180-1942B17B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419"/>
              <a:t>Ventajas de la POO</a:t>
            </a:r>
          </a:p>
        </p:txBody>
      </p:sp>
      <p:sp>
        <p:nvSpPr>
          <p:cNvPr id="6147" name="2 Marcador de contenido">
            <a:extLst>
              <a:ext uri="{FF2B5EF4-FFF2-40B4-BE49-F238E27FC236}">
                <a16:creationId xmlns:a16="http://schemas.microsoft.com/office/drawing/2014/main" id="{03FB296A-EFF4-44A5-B5F9-DBC42B32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s-419"/>
              <a:t>Proximidad de los conceptos modelados respecto a objetos del </a:t>
            </a:r>
            <a:r>
              <a:rPr lang="es-ES" altLang="es-419">
                <a:solidFill>
                  <a:srgbClr val="0066FF"/>
                </a:solidFill>
              </a:rPr>
              <a:t>mundo real</a:t>
            </a:r>
          </a:p>
          <a:p>
            <a:r>
              <a:rPr lang="es-ES" altLang="es-419"/>
              <a:t>Facilita la </a:t>
            </a:r>
            <a:r>
              <a:rPr lang="es-ES" altLang="es-419">
                <a:solidFill>
                  <a:srgbClr val="0066FF"/>
                </a:solidFill>
              </a:rPr>
              <a:t>reutilización </a:t>
            </a:r>
            <a:r>
              <a:rPr lang="es-ES" altLang="es-419"/>
              <a:t>de código</a:t>
            </a:r>
          </a:p>
          <a:p>
            <a:pPr lvl="1"/>
            <a:r>
              <a:rPr lang="es-ES" altLang="es-419"/>
              <a:t>Y por tanto el </a:t>
            </a:r>
            <a:r>
              <a:rPr lang="es-ES" altLang="es-419">
                <a:solidFill>
                  <a:srgbClr val="0066FF"/>
                </a:solidFill>
              </a:rPr>
              <a:t>mantenimiento </a:t>
            </a:r>
            <a:r>
              <a:rPr lang="es-ES" altLang="es-419"/>
              <a:t>del mismo</a:t>
            </a:r>
          </a:p>
          <a:p>
            <a:r>
              <a:rPr lang="es-ES" altLang="es-419"/>
              <a:t>Se pueden usar </a:t>
            </a:r>
            <a:r>
              <a:rPr lang="es-ES" altLang="es-419">
                <a:solidFill>
                  <a:srgbClr val="0066FF"/>
                </a:solidFill>
              </a:rPr>
              <a:t>conceptos comunes</a:t>
            </a:r>
            <a:r>
              <a:rPr lang="es-ES" altLang="es-419">
                <a:solidFill>
                  <a:srgbClr val="C00000"/>
                </a:solidFill>
              </a:rPr>
              <a:t> </a:t>
            </a:r>
            <a:r>
              <a:rPr lang="es-ES" altLang="es-419"/>
              <a:t>durante las fases de </a:t>
            </a:r>
            <a:r>
              <a:rPr lang="es-ES" altLang="es-419">
                <a:solidFill>
                  <a:srgbClr val="0066FF"/>
                </a:solidFill>
              </a:rPr>
              <a:t>análisis</a:t>
            </a:r>
            <a:r>
              <a:rPr lang="es-ES" altLang="es-419"/>
              <a:t>, </a:t>
            </a:r>
            <a:r>
              <a:rPr lang="es-ES" altLang="es-419">
                <a:solidFill>
                  <a:srgbClr val="0066FF"/>
                </a:solidFill>
              </a:rPr>
              <a:t>diseño </a:t>
            </a:r>
            <a:r>
              <a:rPr lang="es-ES" altLang="es-419"/>
              <a:t>e </a:t>
            </a:r>
            <a:r>
              <a:rPr lang="es-ES" altLang="es-419">
                <a:solidFill>
                  <a:srgbClr val="0066FF"/>
                </a:solidFill>
              </a:rPr>
              <a:t>implementación</a:t>
            </a:r>
          </a:p>
          <a:p>
            <a:r>
              <a:rPr lang="es-ES" altLang="es-419"/>
              <a:t>Disipa las barreras entre el </a:t>
            </a:r>
            <a:r>
              <a:rPr lang="es-ES" altLang="es-419" i="1">
                <a:solidFill>
                  <a:srgbClr val="0066FF"/>
                </a:solidFill>
              </a:rPr>
              <a:t>qué</a:t>
            </a:r>
            <a:r>
              <a:rPr lang="es-ES" altLang="es-419">
                <a:solidFill>
                  <a:srgbClr val="0066FF"/>
                </a:solidFill>
              </a:rPr>
              <a:t> </a:t>
            </a:r>
            <a:r>
              <a:rPr lang="es-ES" altLang="es-419"/>
              <a:t>y el </a:t>
            </a:r>
            <a:r>
              <a:rPr lang="es-ES" altLang="es-419" i="1">
                <a:solidFill>
                  <a:srgbClr val="0066FF"/>
                </a:solidFill>
              </a:rPr>
              <a:t>cómo</a:t>
            </a:r>
          </a:p>
        </p:txBody>
      </p:sp>
    </p:spTree>
    <p:extLst>
      <p:ext uri="{BB962C8B-B14F-4D97-AF65-F5344CB8AC3E}">
        <p14:creationId xmlns:p14="http://schemas.microsoft.com/office/powerpoint/2010/main" val="177987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1 Título">
            <a:extLst>
              <a:ext uri="{FF2B5EF4-FFF2-40B4-BE49-F238E27FC236}">
                <a16:creationId xmlns:a16="http://schemas.microsoft.com/office/drawing/2014/main" id="{697515FF-C23E-4968-973E-4BE31B60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419"/>
              <a:t>Desventajas de la POO</a:t>
            </a:r>
            <a:endParaRPr lang="en-US" altLang="es-419"/>
          </a:p>
        </p:txBody>
      </p:sp>
      <p:sp>
        <p:nvSpPr>
          <p:cNvPr id="7171" name="2 Marcador de contenido">
            <a:extLst>
              <a:ext uri="{FF2B5EF4-FFF2-40B4-BE49-F238E27FC236}">
                <a16:creationId xmlns:a16="http://schemas.microsoft.com/office/drawing/2014/main" id="{D71EB707-1FD0-4763-91BD-F7AC7217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s-419"/>
              <a:t>Mayor </a:t>
            </a:r>
            <a:r>
              <a:rPr lang="es-ES" altLang="es-419">
                <a:solidFill>
                  <a:srgbClr val="0066FF"/>
                </a:solidFill>
              </a:rPr>
              <a:t>complejidad </a:t>
            </a:r>
            <a:r>
              <a:rPr lang="es-ES" altLang="es-419"/>
              <a:t>a la hora de entender el flujo de datos</a:t>
            </a:r>
          </a:p>
          <a:p>
            <a:pPr lvl="1"/>
            <a:r>
              <a:rPr lang="es-ES" altLang="es-419"/>
              <a:t>Pérdida de linealidad</a:t>
            </a:r>
          </a:p>
          <a:p>
            <a:r>
              <a:rPr lang="es-ES" altLang="es-419"/>
              <a:t>Requiere de un lenguaje de modelización de problemas más elaborado:</a:t>
            </a:r>
          </a:p>
          <a:p>
            <a:pPr lvl="1"/>
            <a:r>
              <a:rPr lang="es-ES" altLang="es-419" i="1"/>
              <a:t>Unified Modelling Language </a:t>
            </a:r>
            <a:r>
              <a:rPr lang="es-ES" altLang="es-419"/>
              <a:t>(UML)</a:t>
            </a:r>
          </a:p>
          <a:p>
            <a:pPr lvl="1"/>
            <a:r>
              <a:rPr lang="es-ES" altLang="es-419">
                <a:solidFill>
                  <a:srgbClr val="0066FF"/>
                </a:solidFill>
              </a:rPr>
              <a:t>Representaciones gráficas</a:t>
            </a:r>
            <a:r>
              <a:rPr lang="es-ES" altLang="es-419"/>
              <a:t> más complicadas</a:t>
            </a:r>
          </a:p>
        </p:txBody>
      </p:sp>
    </p:spTree>
    <p:extLst>
      <p:ext uri="{BB962C8B-B14F-4D97-AF65-F5344CB8AC3E}">
        <p14:creationId xmlns:p14="http://schemas.microsoft.com/office/powerpoint/2010/main" val="37958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DFC6419-437F-4DDF-99ED-B87A9A977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de la OOP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F5C429E-9271-4C8E-8779-19004F49A8F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38400" y="1828800"/>
            <a:ext cx="39243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ES" altLang="es-419" sz="2400" b="1"/>
              <a:t>Conceptos básicos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/>
              <a:t>Objeto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/>
              <a:t>Clase</a:t>
            </a:r>
          </a:p>
          <a:p>
            <a:pPr eaLnBrk="1" hangingPunct="1">
              <a:lnSpc>
                <a:spcPct val="90000"/>
              </a:lnSpc>
            </a:pPr>
            <a:endParaRPr lang="es-ES" altLang="es-419" sz="14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ES" altLang="es-419" sz="2400" b="1"/>
              <a:t>Características de la OOP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/>
              <a:t>Abstracción: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/>
              <a:t>Encapsulamiento: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/>
              <a:t>Modularidad: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/>
              <a:t>Jerarquía</a:t>
            </a:r>
          </a:p>
          <a:p>
            <a:pPr eaLnBrk="1" hangingPunct="1">
              <a:lnSpc>
                <a:spcPct val="90000"/>
              </a:lnSpc>
            </a:pPr>
            <a:endParaRPr lang="es-ES" altLang="es-419" sz="14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ES" altLang="es-419" sz="2400" b="1"/>
              <a:t>Otros conceptos OOP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/>
              <a:t>Tipos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/>
              <a:t>Persistencia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723CCE8A-E5C0-4BCB-AF32-5EF803301F2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515100" y="1828800"/>
            <a:ext cx="4152900" cy="5029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s-419" sz="2400" b="1"/>
              <a:t>Tipos de relaciones</a:t>
            </a:r>
          </a:p>
          <a:p>
            <a:pPr eaLnBrk="1" hangingPunct="1"/>
            <a:r>
              <a:rPr lang="es-ES" altLang="es-419" sz="2400"/>
              <a:t>Asociación</a:t>
            </a:r>
          </a:p>
          <a:p>
            <a:pPr eaLnBrk="1" hangingPunct="1"/>
            <a:r>
              <a:rPr lang="es-ES" altLang="es-419" sz="2400"/>
              <a:t>Herencia</a:t>
            </a:r>
          </a:p>
          <a:p>
            <a:pPr eaLnBrk="1" hangingPunct="1"/>
            <a:r>
              <a:rPr lang="es-ES" altLang="es-419" sz="2400"/>
              <a:t>Agregación</a:t>
            </a:r>
          </a:p>
          <a:p>
            <a:pPr eaLnBrk="1" hangingPunct="1"/>
            <a:r>
              <a:rPr lang="es-ES" altLang="es-419" sz="2400"/>
              <a:t>Instanciación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s-419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s-419" sz="2400" b="1"/>
              <a:t>Representaciones gráficas</a:t>
            </a:r>
          </a:p>
          <a:p>
            <a:pPr eaLnBrk="1" hangingPunct="1"/>
            <a:r>
              <a:rPr lang="es-ES" altLang="es-419" sz="2400"/>
              <a:t>Diagramas estáticos (de clases, de objetos...)</a:t>
            </a:r>
          </a:p>
          <a:p>
            <a:pPr eaLnBrk="1" hangingPunct="1"/>
            <a:r>
              <a:rPr lang="es-ES" altLang="es-419" sz="2400"/>
              <a:t>Diagramas dinámicos (de interacción...)</a:t>
            </a:r>
          </a:p>
        </p:txBody>
      </p:sp>
    </p:spTree>
    <p:extLst>
      <p:ext uri="{BB962C8B-B14F-4D97-AF65-F5344CB8AC3E}">
        <p14:creationId xmlns:p14="http://schemas.microsoft.com/office/powerpoint/2010/main" val="296828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36141EB-654E-48B7-AAF0-591A0595C6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Objeto y Clase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A1A527A-4D57-45D8-8554-F457217CF26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s-ES" altLang="es-419" sz="2400"/>
              <a:t>Un </a:t>
            </a:r>
            <a:r>
              <a:rPr lang="es-ES" altLang="es-419" sz="2400" b="1">
                <a:solidFill>
                  <a:srgbClr val="0066FF"/>
                </a:solidFill>
              </a:rPr>
              <a:t>objeto</a:t>
            </a:r>
            <a:r>
              <a:rPr lang="es-ES" altLang="es-419" sz="2400"/>
              <a:t> es algo de lo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s-ES" altLang="es-419" sz="2400"/>
              <a:t>que hablamos y que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s-ES" altLang="es-419" sz="2400"/>
              <a:t>podemos manipular</a:t>
            </a:r>
          </a:p>
          <a:p>
            <a:pPr eaLnBrk="1" hangingPunct="1"/>
            <a:r>
              <a:rPr lang="es-ES" altLang="es-419" sz="2000">
                <a:solidFill>
                  <a:srgbClr val="0066FF"/>
                </a:solidFill>
              </a:rPr>
              <a:t>Existen</a:t>
            </a:r>
            <a:r>
              <a:rPr lang="es-ES" altLang="es-419" sz="2000"/>
              <a:t> en el mundo real (o en nuestro entendimiento del mismo)</a:t>
            </a:r>
          </a:p>
        </p:txBody>
      </p:sp>
      <p:sp>
        <p:nvSpPr>
          <p:cNvPr id="9220" name="Rectangle 44">
            <a:extLst>
              <a:ext uri="{FF2B5EF4-FFF2-40B4-BE49-F238E27FC236}">
                <a16:creationId xmlns:a16="http://schemas.microsoft.com/office/drawing/2014/main" id="{C8D4CD51-27F2-441D-B5CF-A14E6AD33A9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s-ES" altLang="es-419" sz="2400"/>
              <a:t>Una </a:t>
            </a:r>
            <a:r>
              <a:rPr lang="es-ES" altLang="es-419" sz="2400" b="1">
                <a:solidFill>
                  <a:srgbClr val="0066FF"/>
                </a:solidFill>
              </a:rPr>
              <a:t>clase</a:t>
            </a:r>
            <a:r>
              <a:rPr lang="es-ES" altLang="es-419" sz="2400"/>
              <a:t> describe los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s-ES" altLang="es-419" sz="2400"/>
              <a:t>objetos del mismo tipo</a:t>
            </a:r>
          </a:p>
          <a:p>
            <a:pPr eaLnBrk="1" hangingPunct="1"/>
            <a:r>
              <a:rPr lang="es-ES" altLang="es-419" sz="2000"/>
              <a:t>Todos los objetos son </a:t>
            </a:r>
            <a:r>
              <a:rPr lang="es-ES" altLang="es-419" sz="2000">
                <a:solidFill>
                  <a:srgbClr val="0066FF"/>
                </a:solidFill>
              </a:rPr>
              <a:t>instancias</a:t>
            </a:r>
            <a:r>
              <a:rPr lang="es-ES" altLang="es-419" sz="2000"/>
              <a:t> de una clase</a:t>
            </a:r>
          </a:p>
          <a:p>
            <a:pPr eaLnBrk="1" hangingPunct="1"/>
            <a:r>
              <a:rPr lang="es-ES" altLang="es-419" sz="2000"/>
              <a:t>Describe las </a:t>
            </a:r>
            <a:r>
              <a:rPr lang="es-ES" altLang="es-419" sz="2000">
                <a:solidFill>
                  <a:srgbClr val="0066FF"/>
                </a:solidFill>
              </a:rPr>
              <a:t>propiedades</a:t>
            </a:r>
            <a:r>
              <a:rPr lang="es-ES" altLang="es-419" sz="2000"/>
              <a:t> y el </a:t>
            </a:r>
            <a:r>
              <a:rPr lang="es-ES" altLang="es-419" sz="2000">
                <a:solidFill>
                  <a:srgbClr val="0066FF"/>
                </a:solidFill>
              </a:rPr>
              <a:t>comportamiento</a:t>
            </a:r>
            <a:r>
              <a:rPr lang="es-ES" altLang="es-419" sz="2000"/>
              <a:t> de un tipo de objetos</a:t>
            </a:r>
          </a:p>
          <a:p>
            <a:pPr eaLnBrk="1" hangingPunct="1"/>
            <a:endParaRPr lang="es-ES" altLang="es-419" sz="2000"/>
          </a:p>
        </p:txBody>
      </p:sp>
      <p:grpSp>
        <p:nvGrpSpPr>
          <p:cNvPr id="65566" name="Group 30">
            <a:extLst>
              <a:ext uri="{FF2B5EF4-FFF2-40B4-BE49-F238E27FC236}">
                <a16:creationId xmlns:a16="http://schemas.microsoft.com/office/drawing/2014/main" id="{59FA9734-D3F1-449E-B8F1-30577C1BD1A4}"/>
              </a:ext>
            </a:extLst>
          </p:cNvPr>
          <p:cNvGrpSpPr>
            <a:grpSpLocks/>
          </p:cNvGrpSpPr>
          <p:nvPr/>
        </p:nvGrpSpPr>
        <p:grpSpPr bwMode="auto">
          <a:xfrm>
            <a:off x="7351713" y="4346576"/>
            <a:ext cx="2057400" cy="1444625"/>
            <a:chOff x="3600" y="1200"/>
            <a:chExt cx="1296" cy="910"/>
          </a:xfrm>
        </p:grpSpPr>
        <p:sp>
          <p:nvSpPr>
            <p:cNvPr id="9229" name="Rectangle 31">
              <a:extLst>
                <a:ext uri="{FF2B5EF4-FFF2-40B4-BE49-F238E27FC236}">
                  <a16:creationId xmlns:a16="http://schemas.microsoft.com/office/drawing/2014/main" id="{C340EFCE-3ED6-4101-943A-ED516A8BE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200"/>
              <a:ext cx="1296" cy="9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9230" name="Rectangle 32">
              <a:extLst>
                <a:ext uri="{FF2B5EF4-FFF2-40B4-BE49-F238E27FC236}">
                  <a16:creationId xmlns:a16="http://schemas.microsoft.com/office/drawing/2014/main" id="{4C26CA8E-D8D3-4106-A194-49461A155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255"/>
              <a:ext cx="5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500" b="1">
                  <a:solidFill>
                    <a:srgbClr val="000000"/>
                  </a:solidFill>
                  <a:latin typeface="Helvetica" panose="020B0604020202020204" pitchFamily="34" charset="0"/>
                </a:rPr>
                <a:t>Clase</a:t>
              </a:r>
              <a:endParaRPr lang="es-ES" altLang="es-419" b="1"/>
            </a:p>
          </p:txBody>
        </p:sp>
        <p:sp>
          <p:nvSpPr>
            <p:cNvPr id="9231" name="Line 33">
              <a:extLst>
                <a:ext uri="{FF2B5EF4-FFF2-40B4-BE49-F238E27FC236}">
                  <a16:creationId xmlns:a16="http://schemas.microsoft.com/office/drawing/2014/main" id="{D902DE51-8522-4CD1-BB03-3C26CD270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494"/>
              <a:ext cx="129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9232" name="Line 34">
              <a:extLst>
                <a:ext uri="{FF2B5EF4-FFF2-40B4-BE49-F238E27FC236}">
                  <a16:creationId xmlns:a16="http://schemas.microsoft.com/office/drawing/2014/main" id="{E0B2E996-D3DE-42C4-BADD-C00F34BAA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828"/>
              <a:ext cx="129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9233" name="Rectangle 35">
              <a:extLst>
                <a:ext uri="{FF2B5EF4-FFF2-40B4-BE49-F238E27FC236}">
                  <a16:creationId xmlns:a16="http://schemas.microsoft.com/office/drawing/2014/main" id="{468909DC-4C1C-4171-AC3C-CB1FAA8C0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" y="1574"/>
              <a:ext cx="6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100">
                  <a:solidFill>
                    <a:srgbClr val="000000"/>
                  </a:solidFill>
                  <a:latin typeface="Helvetica" panose="020B0604020202020204" pitchFamily="34" charset="0"/>
                </a:rPr>
                <a:t>Atributos</a:t>
              </a:r>
              <a:endParaRPr lang="es-ES" altLang="es-419" sz="2000"/>
            </a:p>
          </p:txBody>
        </p:sp>
        <p:sp>
          <p:nvSpPr>
            <p:cNvPr id="9234" name="Rectangle 36">
              <a:extLst>
                <a:ext uri="{FF2B5EF4-FFF2-40B4-BE49-F238E27FC236}">
                  <a16:creationId xmlns:a16="http://schemas.microsoft.com/office/drawing/2014/main" id="{A7CF66DB-481B-4E36-8651-4C9354969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1872"/>
              <a:ext cx="95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100">
                  <a:solidFill>
                    <a:srgbClr val="000000"/>
                  </a:solidFill>
                  <a:latin typeface="Helvetica" panose="020B0604020202020204" pitchFamily="34" charset="0"/>
                </a:rPr>
                <a:t>Operaciones</a:t>
              </a:r>
              <a:endParaRPr lang="es-ES" altLang="es-419" sz="2000"/>
            </a:p>
          </p:txBody>
        </p:sp>
      </p:grpSp>
      <p:grpSp>
        <p:nvGrpSpPr>
          <p:cNvPr id="65583" name="Group 47">
            <a:extLst>
              <a:ext uri="{FF2B5EF4-FFF2-40B4-BE49-F238E27FC236}">
                <a16:creationId xmlns:a16="http://schemas.microsoft.com/office/drawing/2014/main" id="{5522DB25-7CAF-4CBC-BBF9-766C2509C1AB}"/>
              </a:ext>
            </a:extLst>
          </p:cNvPr>
          <p:cNvGrpSpPr>
            <a:grpSpLocks/>
          </p:cNvGrpSpPr>
          <p:nvPr/>
        </p:nvGrpSpPr>
        <p:grpSpPr bwMode="auto">
          <a:xfrm>
            <a:off x="2855913" y="4343400"/>
            <a:ext cx="2057400" cy="1447800"/>
            <a:chOff x="3569" y="2736"/>
            <a:chExt cx="1296" cy="912"/>
          </a:xfrm>
        </p:grpSpPr>
        <p:sp>
          <p:nvSpPr>
            <p:cNvPr id="9223" name="Rectangle 38">
              <a:extLst>
                <a:ext uri="{FF2B5EF4-FFF2-40B4-BE49-F238E27FC236}">
                  <a16:creationId xmlns:a16="http://schemas.microsoft.com/office/drawing/2014/main" id="{22979826-4092-4F0E-9457-355ED9CFA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2736"/>
              <a:ext cx="1296" cy="9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9224" name="Rectangle 39">
              <a:extLst>
                <a:ext uri="{FF2B5EF4-FFF2-40B4-BE49-F238E27FC236}">
                  <a16:creationId xmlns:a16="http://schemas.microsoft.com/office/drawing/2014/main" id="{CD0B2290-69DD-43C4-860B-6D5ECACD5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784"/>
              <a:ext cx="123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500" b="1">
                  <a:solidFill>
                    <a:srgbClr val="000000"/>
                  </a:solidFill>
                  <a:latin typeface="Helvetica" panose="020B0604020202020204" pitchFamily="34" charset="0"/>
                </a:rPr>
                <a:t>Objeto:Clase</a:t>
              </a:r>
              <a:endParaRPr lang="es-ES" altLang="es-419" b="1"/>
            </a:p>
          </p:txBody>
        </p:sp>
        <p:sp>
          <p:nvSpPr>
            <p:cNvPr id="9225" name="Line 40">
              <a:extLst>
                <a:ext uri="{FF2B5EF4-FFF2-40B4-BE49-F238E27FC236}">
                  <a16:creationId xmlns:a16="http://schemas.microsoft.com/office/drawing/2014/main" id="{4D8D3D00-F29C-452A-975A-7D46884E5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9" y="3030"/>
              <a:ext cx="129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9226" name="Rectangle 42">
              <a:extLst>
                <a:ext uri="{FF2B5EF4-FFF2-40B4-BE49-F238E27FC236}">
                  <a16:creationId xmlns:a16="http://schemas.microsoft.com/office/drawing/2014/main" id="{614D0A9F-22E3-4398-9BEC-AD5752064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" y="3072"/>
              <a:ext cx="113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100">
                  <a:solidFill>
                    <a:srgbClr val="000000"/>
                  </a:solidFill>
                  <a:latin typeface="Helvetica" panose="020B0604020202020204" pitchFamily="34" charset="0"/>
                </a:rPr>
                <a:t>Atributo1=valor</a:t>
              </a:r>
              <a:endParaRPr lang="es-ES" altLang="es-419" sz="2000"/>
            </a:p>
          </p:txBody>
        </p:sp>
        <p:sp>
          <p:nvSpPr>
            <p:cNvPr id="9227" name="Rectangle 45">
              <a:extLst>
                <a:ext uri="{FF2B5EF4-FFF2-40B4-BE49-F238E27FC236}">
                  <a16:creationId xmlns:a16="http://schemas.microsoft.com/office/drawing/2014/main" id="{F9CBF5AA-4A85-4D55-91F0-C117CBA5D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" y="3264"/>
              <a:ext cx="113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100">
                  <a:solidFill>
                    <a:srgbClr val="000000"/>
                  </a:solidFill>
                  <a:latin typeface="Helvetica" panose="020B0604020202020204" pitchFamily="34" charset="0"/>
                </a:rPr>
                <a:t>Atributo2=valor</a:t>
              </a:r>
              <a:endParaRPr lang="es-ES" altLang="es-419" sz="2000"/>
            </a:p>
          </p:txBody>
        </p:sp>
        <p:sp>
          <p:nvSpPr>
            <p:cNvPr id="9228" name="Rectangle 46">
              <a:extLst>
                <a:ext uri="{FF2B5EF4-FFF2-40B4-BE49-F238E27FC236}">
                  <a16:creationId xmlns:a16="http://schemas.microsoft.com/office/drawing/2014/main" id="{5EC24442-0B7A-450D-93AD-487E1FA09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" y="3446"/>
              <a:ext cx="14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100">
                  <a:solidFill>
                    <a:srgbClr val="000000"/>
                  </a:solidFill>
                  <a:latin typeface="Helvetica" panose="020B0604020202020204" pitchFamily="34" charset="0"/>
                </a:rPr>
                <a:t>...</a:t>
              </a:r>
              <a:endParaRPr lang="es-ES" altLang="es-419" sz="2000"/>
            </a:p>
          </p:txBody>
        </p:sp>
      </p:grpSp>
    </p:spTree>
    <p:extLst>
      <p:ext uri="{BB962C8B-B14F-4D97-AF65-F5344CB8AC3E}">
        <p14:creationId xmlns:p14="http://schemas.microsoft.com/office/powerpoint/2010/main" val="310182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B2B6E2D-80AA-4339-9811-413CB33C3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OOP: Abstracción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EB716DA-E751-491F-8C76-5B338DA087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2296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s-ES" sz="2400" dirty="0"/>
              <a:t>Nos permite trabajar con la </a:t>
            </a:r>
            <a:r>
              <a:rPr lang="es-ES" sz="2400" dirty="0">
                <a:solidFill>
                  <a:srgbClr val="0066FF"/>
                </a:solidFill>
              </a:rPr>
              <a:t>complejidad del mundo real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s-ES" sz="2000" dirty="0"/>
              <a:t>Resaltando los aspectos relevantes de los objetos de una clase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s-ES" sz="2000" dirty="0"/>
              <a:t>Ocultando los detalles particulares de cada objeto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s-ES" sz="2400" dirty="0"/>
              <a:t>Separaremos el </a:t>
            </a:r>
            <a:r>
              <a:rPr lang="es-ES" sz="2400" dirty="0">
                <a:solidFill>
                  <a:srgbClr val="0066FF"/>
                </a:solidFill>
              </a:rPr>
              <a:t>comportamiento</a:t>
            </a:r>
            <a:r>
              <a:rPr lang="es-ES" sz="2400" dirty="0"/>
              <a:t> de la </a:t>
            </a:r>
            <a:r>
              <a:rPr lang="es-ES" sz="2400" dirty="0">
                <a:solidFill>
                  <a:srgbClr val="0066FF"/>
                </a:solidFill>
              </a:rPr>
              <a:t>implementación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" sz="2400" dirty="0"/>
              <a:t>Es más importante </a:t>
            </a:r>
            <a:r>
              <a:rPr lang="es-ES" sz="2400" dirty="0">
                <a:solidFill>
                  <a:srgbClr val="0066FF"/>
                </a:solidFill>
              </a:rPr>
              <a:t>saber qué se hace</a:t>
            </a:r>
            <a:r>
              <a:rPr lang="es-ES" sz="2400" dirty="0"/>
              <a:t> en lugar de </a:t>
            </a:r>
            <a:r>
              <a:rPr lang="es-ES" sz="2400" dirty="0">
                <a:solidFill>
                  <a:srgbClr val="0066FF"/>
                </a:solidFill>
              </a:rPr>
              <a:t>cómo se hace</a:t>
            </a:r>
            <a:r>
              <a:rPr lang="es-ES" sz="2400" dirty="0"/>
              <a:t>:</a:t>
            </a:r>
            <a:br>
              <a:rPr lang="es-ES" sz="2400" dirty="0"/>
            </a:br>
            <a:br>
              <a:rPr lang="es-ES" sz="2400" dirty="0"/>
            </a:br>
            <a:r>
              <a:rPr lang="es-ES" sz="2400" dirty="0">
                <a:solidFill>
                  <a:schemeClr val="tx2"/>
                </a:solidFill>
              </a:rPr>
              <a:t>Un sensor de temperatura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s-ES" dirty="0">
                <a:solidFill>
                  <a:schemeClr val="tx2"/>
                </a:solidFill>
              </a:rPr>
              <a:t>Se define porque...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s-ES" dirty="0">
                <a:solidFill>
                  <a:schemeClr val="tx2"/>
                </a:solidFill>
              </a:rPr>
              <a:t>mide la temperatura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s-ES" dirty="0">
                <a:solidFill>
                  <a:schemeClr val="tx2"/>
                </a:solidFill>
              </a:rPr>
              <a:t>nos muestra su valor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s-ES" dirty="0">
                <a:solidFill>
                  <a:schemeClr val="tx2"/>
                </a:solidFill>
              </a:rPr>
              <a:t>se puede calibrar...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s-ES" dirty="0">
                <a:solidFill>
                  <a:schemeClr val="tx2"/>
                </a:solidFill>
              </a:rPr>
              <a:t>No sabemos... (no nos importa)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s-ES" dirty="0">
                <a:solidFill>
                  <a:schemeClr val="tx2"/>
                </a:solidFill>
              </a:rPr>
              <a:t>cómo mide la temperatura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s-ES" dirty="0">
                <a:solidFill>
                  <a:schemeClr val="tx2"/>
                </a:solidFill>
              </a:rPr>
              <a:t>de qué está hecho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s-ES" dirty="0">
                <a:solidFill>
                  <a:schemeClr val="tx2"/>
                </a:solidFill>
              </a:rPr>
              <a:t>cómo se calibra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1E0D7E6-1EA4-4C24-8E4D-1AA1C035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938" y="4044951"/>
            <a:ext cx="284162" cy="131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B6CF1CD0-1976-43BC-97CF-55BB0E64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88" y="5251451"/>
            <a:ext cx="1166812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22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EA8D3-D9AF-4245-BAA4-5A6FF9FD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9E67C2-F12C-4BA4-AA19-A0FCC572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CF34C2-EBE8-4D6A-B3EF-42F86B002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9"/>
          <a:stretch/>
        </p:blipFill>
        <p:spPr>
          <a:xfrm>
            <a:off x="0" y="138336"/>
            <a:ext cx="12192000" cy="62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9BA8F797-3A62-4CA0-9B5F-45E2B431B1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OOP: Abstracción</a:t>
            </a:r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C99F6141-9F22-4F13-9062-4F5FE2EF76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6019800" cy="5029200"/>
          </a:xfrm>
        </p:spPr>
        <p:txBody>
          <a:bodyPr/>
          <a:lstStyle/>
          <a:p>
            <a:pPr eaLnBrk="1" hangingPunct="1"/>
            <a:r>
              <a:rPr lang="es-ES" altLang="es-419"/>
              <a:t>La abstracción </a:t>
            </a:r>
            <a:r>
              <a:rPr lang="es-ES" altLang="es-419">
                <a:solidFill>
                  <a:srgbClr val="0066FF"/>
                </a:solidFill>
              </a:rPr>
              <a:t>no es única</a:t>
            </a:r>
            <a:r>
              <a:rPr lang="es-ES" altLang="es-419"/>
              <a:t>:</a:t>
            </a:r>
            <a:br>
              <a:rPr lang="es-ES" altLang="es-419"/>
            </a:br>
            <a:br>
              <a:rPr lang="es-ES" altLang="es-419"/>
            </a:br>
            <a:r>
              <a:rPr lang="es-ES" altLang="es-419" sz="2400" b="1">
                <a:solidFill>
                  <a:schemeClr val="tx2"/>
                </a:solidFill>
              </a:rPr>
              <a:t>Un coche puede ser...</a:t>
            </a:r>
          </a:p>
          <a:p>
            <a:pPr lvl="1" eaLnBrk="1" hangingPunct="1"/>
            <a:r>
              <a:rPr lang="es-ES" altLang="es-419">
                <a:solidFill>
                  <a:schemeClr val="tx2"/>
                </a:solidFill>
              </a:rPr>
              <a:t>Una cosa con ruedas, motor, volante y pedales (conductor)</a:t>
            </a:r>
          </a:p>
          <a:p>
            <a:pPr lvl="1" eaLnBrk="1" hangingPunct="1"/>
            <a:r>
              <a:rPr lang="es-ES" altLang="es-419">
                <a:solidFill>
                  <a:schemeClr val="tx2"/>
                </a:solidFill>
              </a:rPr>
              <a:t>Algo capaz de transportar personas (taxista)</a:t>
            </a:r>
          </a:p>
          <a:p>
            <a:pPr lvl="1" eaLnBrk="1" hangingPunct="1"/>
            <a:r>
              <a:rPr lang="es-ES" altLang="es-419">
                <a:solidFill>
                  <a:schemeClr val="tx2"/>
                </a:solidFill>
              </a:rPr>
              <a:t>Una caja que se mueve (simulador de tráfico)</a:t>
            </a:r>
          </a:p>
          <a:p>
            <a:pPr lvl="1" eaLnBrk="1" hangingPunct="1"/>
            <a:r>
              <a:rPr lang="es-ES" altLang="es-419">
                <a:solidFill>
                  <a:schemeClr val="tx2"/>
                </a:solidFill>
              </a:rPr>
              <a:t>Conjunto de piezas (fabricante)</a:t>
            </a:r>
            <a:endParaRPr lang="es-ES" altLang="es-419"/>
          </a:p>
        </p:txBody>
      </p:sp>
      <p:pic>
        <p:nvPicPr>
          <p:cNvPr id="11268" name="Picture 1028">
            <a:extLst>
              <a:ext uri="{FF2B5EF4-FFF2-40B4-BE49-F238E27FC236}">
                <a16:creationId xmlns:a16="http://schemas.microsoft.com/office/drawing/2014/main" id="{5F216723-1A52-4F38-BEE8-A73AB5B2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287588"/>
            <a:ext cx="1676400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1029">
            <a:extLst>
              <a:ext uri="{FF2B5EF4-FFF2-40B4-BE49-F238E27FC236}">
                <a16:creationId xmlns:a16="http://schemas.microsoft.com/office/drawing/2014/main" id="{170927F9-F738-4952-BDA5-ACF1CD4B4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3657600"/>
            <a:ext cx="13208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1030">
            <a:extLst>
              <a:ext uri="{FF2B5EF4-FFF2-40B4-BE49-F238E27FC236}">
                <a16:creationId xmlns:a16="http://schemas.microsoft.com/office/drawing/2014/main" id="{18DD29B9-4280-49B8-B1C5-4624B6E9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4876800"/>
            <a:ext cx="7778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1031">
            <a:extLst>
              <a:ext uri="{FF2B5EF4-FFF2-40B4-BE49-F238E27FC236}">
                <a16:creationId xmlns:a16="http://schemas.microsoft.com/office/drawing/2014/main" id="{7D370B3B-2287-4A8A-A854-9C2A12106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1" y="5638800"/>
            <a:ext cx="11969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783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DE37442-55DD-4513-974F-17099196F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OOP: Encapsulamiento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333154BE-ECB2-4C01-A508-F4BEA714D2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001000" cy="5029200"/>
          </a:xfrm>
        </p:spPr>
        <p:txBody>
          <a:bodyPr/>
          <a:lstStyle/>
          <a:p>
            <a:pPr eaLnBrk="1" hangingPunct="1"/>
            <a:r>
              <a:rPr lang="es-ES" altLang="es-419">
                <a:solidFill>
                  <a:srgbClr val="0066FF"/>
                </a:solidFill>
              </a:rPr>
              <a:t>Ninguna parte</a:t>
            </a:r>
            <a:r>
              <a:rPr lang="es-ES" altLang="es-419"/>
              <a:t> de un sistema complejo </a:t>
            </a:r>
            <a:r>
              <a:rPr lang="es-ES" altLang="es-419">
                <a:solidFill>
                  <a:srgbClr val="0066FF"/>
                </a:solidFill>
              </a:rPr>
              <a:t>debe</a:t>
            </a:r>
            <a:r>
              <a:rPr lang="es-ES" altLang="es-419"/>
              <a:t> </a:t>
            </a:r>
            <a:r>
              <a:rPr lang="es-ES" altLang="es-419">
                <a:solidFill>
                  <a:srgbClr val="0066FF"/>
                </a:solidFill>
              </a:rPr>
              <a:t>depender</a:t>
            </a:r>
            <a:r>
              <a:rPr lang="es-ES" altLang="es-419"/>
              <a:t> de los detalles internos de </a:t>
            </a:r>
            <a:r>
              <a:rPr lang="es-ES" altLang="es-419">
                <a:solidFill>
                  <a:srgbClr val="0066FF"/>
                </a:solidFill>
              </a:rPr>
              <a:t>otra</a:t>
            </a:r>
            <a:r>
              <a:rPr lang="es-ES" altLang="es-419"/>
              <a:t>.</a:t>
            </a:r>
          </a:p>
          <a:p>
            <a:pPr eaLnBrk="1" hangingPunct="1"/>
            <a:r>
              <a:rPr lang="es-ES" altLang="es-419">
                <a:solidFill>
                  <a:srgbClr val="0066FF"/>
                </a:solidFill>
              </a:rPr>
              <a:t>Complementa</a:t>
            </a:r>
            <a:r>
              <a:rPr lang="es-ES" altLang="es-419"/>
              <a:t> a la abstracción</a:t>
            </a:r>
          </a:p>
          <a:p>
            <a:pPr eaLnBrk="1" hangingPunct="1"/>
            <a:r>
              <a:rPr lang="es-ES" altLang="es-419"/>
              <a:t>Se consigue:</a:t>
            </a:r>
          </a:p>
          <a:p>
            <a:pPr lvl="1" eaLnBrk="1" hangingPunct="1"/>
            <a:r>
              <a:rPr lang="es-ES" altLang="es-419">
                <a:solidFill>
                  <a:srgbClr val="0066FF"/>
                </a:solidFill>
              </a:rPr>
              <a:t>Separando</a:t>
            </a:r>
            <a:r>
              <a:rPr lang="es-ES" altLang="es-419"/>
              <a:t> la </a:t>
            </a:r>
            <a:r>
              <a:rPr lang="es-ES" altLang="es-419">
                <a:solidFill>
                  <a:srgbClr val="0066FF"/>
                </a:solidFill>
              </a:rPr>
              <a:t>interfaz</a:t>
            </a:r>
            <a:r>
              <a:rPr lang="es-ES" altLang="es-419"/>
              <a:t> de su </a:t>
            </a:r>
            <a:r>
              <a:rPr lang="es-ES" altLang="es-419">
                <a:solidFill>
                  <a:srgbClr val="0066FF"/>
                </a:solidFill>
              </a:rPr>
              <a:t>implementación</a:t>
            </a:r>
          </a:p>
          <a:p>
            <a:pPr lvl="1" eaLnBrk="1" hangingPunct="1"/>
            <a:r>
              <a:rPr lang="es-ES" altLang="es-419">
                <a:solidFill>
                  <a:srgbClr val="0066FF"/>
                </a:solidFill>
              </a:rPr>
              <a:t>Ocultando</a:t>
            </a:r>
            <a:r>
              <a:rPr lang="es-ES" altLang="es-419"/>
              <a:t> la </a:t>
            </a:r>
            <a:r>
              <a:rPr lang="es-ES" altLang="es-419">
                <a:solidFill>
                  <a:srgbClr val="0066FF"/>
                </a:solidFill>
              </a:rPr>
              <a:t>información interna</a:t>
            </a:r>
            <a:r>
              <a:rPr lang="es-ES" altLang="es-419"/>
              <a:t> de un objeto</a:t>
            </a:r>
          </a:p>
          <a:p>
            <a:pPr lvl="1" eaLnBrk="1" hangingPunct="1"/>
            <a:r>
              <a:rPr lang="es-ES" altLang="es-419">
                <a:solidFill>
                  <a:srgbClr val="0066FF"/>
                </a:solidFill>
              </a:rPr>
              <a:t>Escondiendo</a:t>
            </a:r>
            <a:r>
              <a:rPr lang="es-ES" altLang="es-419"/>
              <a:t> la </a:t>
            </a:r>
            <a:r>
              <a:rPr lang="es-ES" altLang="es-419">
                <a:solidFill>
                  <a:srgbClr val="0066FF"/>
                </a:solidFill>
              </a:rPr>
              <a:t>estructura</a:t>
            </a:r>
            <a:r>
              <a:rPr lang="es-ES" altLang="es-419"/>
              <a:t> e </a:t>
            </a:r>
            <a:r>
              <a:rPr lang="es-ES" altLang="es-419">
                <a:solidFill>
                  <a:srgbClr val="0066FF"/>
                </a:solidFill>
              </a:rPr>
              <a:t>implementación</a:t>
            </a:r>
            <a:r>
              <a:rPr lang="es-ES" altLang="es-419"/>
              <a:t> de los </a:t>
            </a:r>
            <a:r>
              <a:rPr lang="es-ES" altLang="es-419">
                <a:solidFill>
                  <a:srgbClr val="0066FF"/>
                </a:solidFill>
              </a:rPr>
              <a:t>métodos</a:t>
            </a:r>
            <a:r>
              <a:rPr lang="es-ES" altLang="es-419"/>
              <a:t> (algoritmos).</a:t>
            </a:r>
          </a:p>
          <a:p>
            <a:pPr lvl="1" eaLnBrk="1" hangingPunct="1"/>
            <a:r>
              <a:rPr lang="es-ES" altLang="es-419">
                <a:solidFill>
                  <a:srgbClr val="0066FF"/>
                </a:solidFill>
              </a:rPr>
              <a:t>Exponiendo</a:t>
            </a:r>
            <a:r>
              <a:rPr lang="es-ES" altLang="es-419"/>
              <a:t> solo </a:t>
            </a:r>
            <a:r>
              <a:rPr lang="es-ES" altLang="es-419">
                <a:solidFill>
                  <a:srgbClr val="0066FF"/>
                </a:solidFill>
              </a:rPr>
              <a:t>la forma de interactuar</a:t>
            </a:r>
            <a:r>
              <a:rPr lang="es-ES" altLang="es-419"/>
              <a:t> con el objeto</a:t>
            </a:r>
          </a:p>
          <a:p>
            <a:pPr eaLnBrk="1" hangingPunct="1"/>
            <a:endParaRPr lang="es-ES" altLang="es-419"/>
          </a:p>
        </p:txBody>
      </p:sp>
    </p:spTree>
    <p:extLst>
      <p:ext uri="{BB962C8B-B14F-4D97-AF65-F5344CB8AC3E}">
        <p14:creationId xmlns:p14="http://schemas.microsoft.com/office/powerpoint/2010/main" val="558863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50" name="Picture 22" descr="MCj02824520000[1]">
            <a:extLst>
              <a:ext uri="{FF2B5EF4-FFF2-40B4-BE49-F238E27FC236}">
                <a16:creationId xmlns:a16="http://schemas.microsoft.com/office/drawing/2014/main" id="{EB54B8FC-3C71-4841-ACF0-1C1FAB9EF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5441950"/>
            <a:ext cx="151288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0541E750-5E5A-4661-8806-899BE8363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OOP: Encapsulamiento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2B559FAE-731D-403C-B491-74D019AA15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38400" y="3124200"/>
            <a:ext cx="3924300" cy="3581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s-ES" altLang="es-419" sz="2000" b="1">
                <a:solidFill>
                  <a:schemeClr val="tx2"/>
                </a:solidFill>
              </a:rPr>
              <a:t>Vemos que se puede...</a:t>
            </a:r>
          </a:p>
          <a:p>
            <a:pPr eaLnBrk="1" hangingPunct="1">
              <a:lnSpc>
                <a:spcPct val="8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Construir con:</a:t>
            </a:r>
          </a:p>
          <a:p>
            <a:pPr lvl="1" eaLnBrk="1" hangingPunct="1">
              <a:lnSpc>
                <a:spcPct val="8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4 puntos (y restricciones)</a:t>
            </a:r>
          </a:p>
          <a:p>
            <a:pPr lvl="1" eaLnBrk="1" hangingPunct="1">
              <a:lnSpc>
                <a:spcPct val="8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1 punto y 2 vectores</a:t>
            </a:r>
          </a:p>
          <a:p>
            <a:pPr lvl="1" eaLnBrk="1" hangingPunct="1">
              <a:lnSpc>
                <a:spcPct val="8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1 punto, 1 vector, 1 ángulo y 1 lado</a:t>
            </a:r>
          </a:p>
          <a:p>
            <a:pPr eaLnBrk="1" hangingPunct="1">
              <a:lnSpc>
                <a:spcPct val="8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Transformaciones:</a:t>
            </a:r>
          </a:p>
          <a:p>
            <a:pPr lvl="1" eaLnBrk="1" hangingPunct="1">
              <a:lnSpc>
                <a:spcPct val="8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Escalado</a:t>
            </a:r>
          </a:p>
          <a:p>
            <a:pPr lvl="1" eaLnBrk="1" hangingPunct="1">
              <a:lnSpc>
                <a:spcPct val="8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Rotación</a:t>
            </a:r>
          </a:p>
          <a:p>
            <a:pPr lvl="1" eaLnBrk="1" hangingPunct="1">
              <a:lnSpc>
                <a:spcPct val="8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Desplazamiento</a:t>
            </a:r>
          </a:p>
          <a:p>
            <a:pPr eaLnBrk="1" hangingPunct="1">
              <a:lnSpc>
                <a:spcPct val="8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Dibujar</a:t>
            </a:r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004DB437-71BE-4FFB-A86F-75BB58CD6C2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515100" y="3124200"/>
            <a:ext cx="4152900" cy="3581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ES" altLang="es-419" sz="2000" b="1">
                <a:solidFill>
                  <a:schemeClr val="tx2"/>
                </a:solidFill>
              </a:rPr>
              <a:t>No vemos...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Como está representado internamente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4 puntos?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1 punto y 2 vectores?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...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Como se modifica su escala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Guardando el factor?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Escalando en el momento?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000">
                <a:solidFill>
                  <a:schemeClr val="tx2"/>
                </a:solidFill>
              </a:rPr>
              <a:t>Idem para rotación, traslación, etc...</a:t>
            </a:r>
          </a:p>
        </p:txBody>
      </p:sp>
      <p:sp>
        <p:nvSpPr>
          <p:cNvPr id="13318" name="Rectangle 5">
            <a:extLst>
              <a:ext uri="{FF2B5EF4-FFF2-40B4-BE49-F238E27FC236}">
                <a16:creationId xmlns:a16="http://schemas.microsoft.com/office/drawing/2014/main" id="{AD74DB6E-49C3-4F2F-94A8-E59108D6B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1" y="1905000"/>
            <a:ext cx="4144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b="1">
                <a:solidFill>
                  <a:schemeClr val="tx2"/>
                </a:solidFill>
                <a:latin typeface="Arial" panose="020B0604020202020204" pitchFamily="34" charset="0"/>
              </a:rPr>
              <a:t>Ejemplo: Un paralelogramo</a:t>
            </a:r>
          </a:p>
        </p:txBody>
      </p:sp>
      <p:sp>
        <p:nvSpPr>
          <p:cNvPr id="13319" name="AutoShape 6">
            <a:extLst>
              <a:ext uri="{FF2B5EF4-FFF2-40B4-BE49-F238E27FC236}">
                <a16:creationId xmlns:a16="http://schemas.microsoft.com/office/drawing/2014/main" id="{C818A717-8524-46FA-975A-4B72C100D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981200"/>
            <a:ext cx="2743200" cy="914400"/>
          </a:xfrm>
          <a:prstGeom prst="parallelogram">
            <a:avLst>
              <a:gd name="adj" fmla="val 75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48135" name="Line 7">
            <a:extLst>
              <a:ext uri="{FF2B5EF4-FFF2-40B4-BE49-F238E27FC236}">
                <a16:creationId xmlns:a16="http://schemas.microsoft.com/office/drawing/2014/main" id="{268687D0-15C0-4555-A9FC-2E9C4496AF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3800" y="1981200"/>
            <a:ext cx="685800" cy="9144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48136" name="Line 8">
            <a:extLst>
              <a:ext uri="{FF2B5EF4-FFF2-40B4-BE49-F238E27FC236}">
                <a16:creationId xmlns:a16="http://schemas.microsoft.com/office/drawing/2014/main" id="{726E71C0-65E4-430F-AB3F-20D8C28ED3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28956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48137" name="Arc 9">
            <a:extLst>
              <a:ext uri="{FF2B5EF4-FFF2-40B4-BE49-F238E27FC236}">
                <a16:creationId xmlns:a16="http://schemas.microsoft.com/office/drawing/2014/main" id="{AF37C0B1-720D-4A9A-8F11-09C6E1D9D248}"/>
              </a:ext>
            </a:extLst>
          </p:cNvPr>
          <p:cNvSpPr>
            <a:spLocks/>
          </p:cNvSpPr>
          <p:nvPr/>
        </p:nvSpPr>
        <p:spPr bwMode="auto">
          <a:xfrm>
            <a:off x="7899401" y="2441575"/>
            <a:ext cx="373063" cy="914400"/>
          </a:xfrm>
          <a:custGeom>
            <a:avLst/>
            <a:gdLst>
              <a:gd name="T0" fmla="*/ 0 w 20224"/>
              <a:gd name="T1" fmla="*/ 87799 h 21600"/>
              <a:gd name="T2" fmla="*/ 6881725 w 20224"/>
              <a:gd name="T3" fmla="*/ 19550126 h 21600"/>
              <a:gd name="T4" fmla="*/ 495437 w 20224"/>
              <a:gd name="T5" fmla="*/ 387096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224" h="21600" fill="none" extrusionOk="0">
                <a:moveTo>
                  <a:pt x="0" y="49"/>
                </a:moveTo>
                <a:cubicBezTo>
                  <a:pt x="484" y="16"/>
                  <a:pt x="970" y="0"/>
                  <a:pt x="1456" y="0"/>
                </a:cubicBezTo>
                <a:cubicBezTo>
                  <a:pt x="9217" y="0"/>
                  <a:pt x="16382" y="4164"/>
                  <a:pt x="20224" y="10908"/>
                </a:cubicBezTo>
              </a:path>
              <a:path w="20224" h="21600" stroke="0" extrusionOk="0">
                <a:moveTo>
                  <a:pt x="0" y="49"/>
                </a:moveTo>
                <a:cubicBezTo>
                  <a:pt x="484" y="16"/>
                  <a:pt x="970" y="0"/>
                  <a:pt x="1456" y="0"/>
                </a:cubicBezTo>
                <a:cubicBezTo>
                  <a:pt x="9217" y="0"/>
                  <a:pt x="16382" y="4164"/>
                  <a:pt x="20224" y="10908"/>
                </a:cubicBezTo>
                <a:lnTo>
                  <a:pt x="1456" y="21600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419"/>
          </a:p>
        </p:txBody>
      </p:sp>
      <p:sp>
        <p:nvSpPr>
          <p:cNvPr id="48139" name="Oval 11">
            <a:extLst>
              <a:ext uri="{FF2B5EF4-FFF2-40B4-BE49-F238E27FC236}">
                <a16:creationId xmlns:a16="http://schemas.microsoft.com/office/drawing/2014/main" id="{1F592163-D009-4F5F-8A22-CCC9833F7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2847975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48140" name="Oval 12">
            <a:extLst>
              <a:ext uri="{FF2B5EF4-FFF2-40B4-BE49-F238E27FC236}">
                <a16:creationId xmlns:a16="http://schemas.microsoft.com/office/drawing/2014/main" id="{15737BD7-9945-45D0-AF92-9F1156081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988" y="2852738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48141" name="Oval 13">
            <a:extLst>
              <a:ext uri="{FF2B5EF4-FFF2-40B4-BE49-F238E27FC236}">
                <a16:creationId xmlns:a16="http://schemas.microsoft.com/office/drawing/2014/main" id="{0038BC47-B647-4390-A849-9E111669B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4675" y="19304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48142" name="Oval 14">
            <a:extLst>
              <a:ext uri="{FF2B5EF4-FFF2-40B4-BE49-F238E27FC236}">
                <a16:creationId xmlns:a16="http://schemas.microsoft.com/office/drawing/2014/main" id="{6B906B0E-42F2-4EC0-BDDA-C0212558D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8425" y="1944688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48143" name="Oval 15">
            <a:extLst>
              <a:ext uri="{FF2B5EF4-FFF2-40B4-BE49-F238E27FC236}">
                <a16:creationId xmlns:a16="http://schemas.microsoft.com/office/drawing/2014/main" id="{26C17133-7FAC-4EB2-A024-B03702BE5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688" y="2852738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48144" name="Oval 16">
            <a:extLst>
              <a:ext uri="{FF2B5EF4-FFF2-40B4-BE49-F238E27FC236}">
                <a16:creationId xmlns:a16="http://schemas.microsoft.com/office/drawing/2014/main" id="{20526310-9E9B-4D46-8703-B91CCB7E3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2847975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48145" name="Line 17">
            <a:extLst>
              <a:ext uri="{FF2B5EF4-FFF2-40B4-BE49-F238E27FC236}">
                <a16:creationId xmlns:a16="http://schemas.microsoft.com/office/drawing/2014/main" id="{7BB19555-1909-4DD4-80E0-84BBB4467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5863" y="2892425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48146" name="Line 18">
            <a:extLst>
              <a:ext uri="{FF2B5EF4-FFF2-40B4-BE49-F238E27FC236}">
                <a16:creationId xmlns:a16="http://schemas.microsoft.com/office/drawing/2014/main" id="{23B6576D-6EC8-49FC-BB2B-F96CDB4FEE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08888" y="1989138"/>
            <a:ext cx="628650" cy="863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48138" name="AutoShape 10">
            <a:extLst>
              <a:ext uri="{FF2B5EF4-FFF2-40B4-BE49-F238E27FC236}">
                <a16:creationId xmlns:a16="http://schemas.microsoft.com/office/drawing/2014/main" id="{F6CD71D3-D5FA-4C6A-A6E5-643E93413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828800"/>
            <a:ext cx="3352800" cy="1219200"/>
          </a:xfrm>
          <a:prstGeom prst="parallelogram">
            <a:avLst>
              <a:gd name="adj" fmla="val 73563"/>
            </a:avLst>
          </a:prstGeom>
          <a:solidFill>
            <a:srgbClr val="FFFFCC"/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48153" name="Freeform 25">
            <a:extLst>
              <a:ext uri="{FF2B5EF4-FFF2-40B4-BE49-F238E27FC236}">
                <a16:creationId xmlns:a16="http://schemas.microsoft.com/office/drawing/2014/main" id="{DC8F7D12-4521-4578-8701-8408A792575B}"/>
              </a:ext>
            </a:extLst>
          </p:cNvPr>
          <p:cNvSpPr>
            <a:spLocks/>
          </p:cNvSpPr>
          <p:nvPr/>
        </p:nvSpPr>
        <p:spPr bwMode="auto">
          <a:xfrm>
            <a:off x="6024563" y="5876926"/>
            <a:ext cx="215900" cy="144463"/>
          </a:xfrm>
          <a:custGeom>
            <a:avLst/>
            <a:gdLst>
              <a:gd name="T0" fmla="*/ 41611634 w 227"/>
              <a:gd name="T1" fmla="*/ 0 h 181"/>
              <a:gd name="T2" fmla="*/ 205342775 w 227"/>
              <a:gd name="T3" fmla="*/ 0 h 181"/>
              <a:gd name="T4" fmla="*/ 205342775 w 227"/>
              <a:gd name="T5" fmla="*/ 86635499 h 181"/>
              <a:gd name="T6" fmla="*/ 0 w 227"/>
              <a:gd name="T7" fmla="*/ 115301427 h 181"/>
              <a:gd name="T8" fmla="*/ 41611634 w 227"/>
              <a:gd name="T9" fmla="*/ 0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7" h="181">
                <a:moveTo>
                  <a:pt x="46" y="0"/>
                </a:moveTo>
                <a:lnTo>
                  <a:pt x="227" y="0"/>
                </a:lnTo>
                <a:lnTo>
                  <a:pt x="227" y="136"/>
                </a:lnTo>
                <a:lnTo>
                  <a:pt x="0" y="181"/>
                </a:lnTo>
                <a:lnTo>
                  <a:pt x="46" y="0"/>
                </a:lnTo>
                <a:close/>
              </a:path>
            </a:pathLst>
          </a:cu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4960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7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7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7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8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48132" grpId="0" build="p"/>
      <p:bldP spid="48139" grpId="0" animBg="1"/>
      <p:bldP spid="48140" grpId="0" animBg="1"/>
      <p:bldP spid="48141" grpId="0" animBg="1"/>
      <p:bldP spid="48142" grpId="0" animBg="1"/>
      <p:bldP spid="48143" grpId="0" animBg="1"/>
      <p:bldP spid="48144" grpId="0" animBg="1"/>
      <p:bldP spid="481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DF88604-A8A3-43BA-BC9C-DB1EE6EEC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OOP: Modularidad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552637E-2D47-4BCC-A41F-7CDC5122A2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001000" cy="5029200"/>
          </a:xfrm>
        </p:spPr>
        <p:txBody>
          <a:bodyPr/>
          <a:lstStyle/>
          <a:p>
            <a:pPr eaLnBrk="1" hangingPunct="1"/>
            <a:r>
              <a:rPr lang="es-ES" altLang="es-419" sz="2400"/>
              <a:t>Consiste en separar el sistema en </a:t>
            </a:r>
            <a:r>
              <a:rPr lang="es-ES" altLang="es-419" sz="2400">
                <a:solidFill>
                  <a:srgbClr val="0066FF"/>
                </a:solidFill>
              </a:rPr>
              <a:t>bloques poco ligados</a:t>
            </a:r>
            <a:r>
              <a:rPr lang="es-ES" altLang="es-419" sz="2400"/>
              <a:t> entre sí: </a:t>
            </a:r>
            <a:r>
              <a:rPr lang="es-ES" altLang="es-419" sz="2400">
                <a:solidFill>
                  <a:srgbClr val="0066FF"/>
                </a:solidFill>
              </a:rPr>
              <a:t>módulos</a:t>
            </a:r>
            <a:r>
              <a:rPr lang="es-ES" altLang="es-419" sz="2400"/>
              <a:t>.</a:t>
            </a:r>
          </a:p>
          <a:p>
            <a:pPr lvl="1" eaLnBrk="1" hangingPunct="1"/>
            <a:r>
              <a:rPr lang="es-ES" altLang="es-419"/>
              <a:t>Organización del código</a:t>
            </a:r>
          </a:p>
          <a:p>
            <a:pPr eaLnBrk="1" hangingPunct="1"/>
            <a:r>
              <a:rPr lang="es-ES" altLang="es-419" sz="2400"/>
              <a:t>Es una especie de </a:t>
            </a:r>
            <a:r>
              <a:rPr lang="es-ES" altLang="es-419" sz="2400">
                <a:solidFill>
                  <a:srgbClr val="0066FF"/>
                </a:solidFill>
              </a:rPr>
              <a:t>encapsulamiento</a:t>
            </a:r>
            <a:r>
              <a:rPr lang="es-ES" altLang="es-419" sz="2400"/>
              <a:t> de más </a:t>
            </a:r>
            <a:r>
              <a:rPr lang="es-ES" altLang="es-419" sz="2400">
                <a:solidFill>
                  <a:srgbClr val="0066FF"/>
                </a:solidFill>
              </a:rPr>
              <a:t>alto nivel</a:t>
            </a:r>
            <a:r>
              <a:rPr lang="es-ES" altLang="es-419" sz="2400"/>
              <a:t>.</a:t>
            </a:r>
          </a:p>
          <a:p>
            <a:pPr lvl="1" eaLnBrk="1" hangingPunct="1"/>
            <a:r>
              <a:rPr lang="es-ES" altLang="es-419"/>
              <a:t>El C++ no lo impone aunque lo soporta (namespace)</a:t>
            </a:r>
          </a:p>
          <a:p>
            <a:pPr lvl="1" eaLnBrk="1" hangingPunct="1"/>
            <a:r>
              <a:rPr lang="es-ES" altLang="es-419"/>
              <a:t>El Java es más formal (packages)</a:t>
            </a:r>
          </a:p>
          <a:p>
            <a:pPr eaLnBrk="1" hangingPunct="1"/>
            <a:r>
              <a:rPr lang="es-ES" altLang="es-419" sz="2400"/>
              <a:t>Difícil pero muy </a:t>
            </a:r>
            <a:r>
              <a:rPr lang="es-ES" altLang="es-419" sz="2400">
                <a:solidFill>
                  <a:srgbClr val="0066FF"/>
                </a:solidFill>
              </a:rPr>
              <a:t>importante en sistemas grandes</a:t>
            </a:r>
            <a:r>
              <a:rPr lang="es-ES" altLang="es-419" sz="2400"/>
              <a:t>.</a:t>
            </a:r>
          </a:p>
          <a:p>
            <a:pPr lvl="1" eaLnBrk="1" hangingPunct="1"/>
            <a:r>
              <a:rPr lang="es-ES" altLang="es-419"/>
              <a:t>Suele aplicarse refinando el sistema en sucesivas iteraciones</a:t>
            </a:r>
          </a:p>
          <a:p>
            <a:pPr lvl="1" eaLnBrk="1" hangingPunct="1"/>
            <a:r>
              <a:rPr lang="es-ES" altLang="es-419"/>
              <a:t>Cada módulo debe definir una interfaz clara</a:t>
            </a:r>
          </a:p>
        </p:txBody>
      </p:sp>
    </p:spTree>
    <p:extLst>
      <p:ext uri="{BB962C8B-B14F-4D97-AF65-F5344CB8AC3E}">
        <p14:creationId xmlns:p14="http://schemas.microsoft.com/office/powerpoint/2010/main" val="185723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CMS3d_medium">
            <a:extLst>
              <a:ext uri="{FF2B5EF4-FFF2-40B4-BE49-F238E27FC236}">
                <a16:creationId xmlns:a16="http://schemas.microsoft.com/office/drawing/2014/main" id="{5CD73077-3792-4D77-9373-C8CC534DE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1864"/>
            <a:ext cx="2895600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DA9777D0-CD11-4757-BAAF-FC2BBFF2F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OOP: Modularidad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8434CF02-5053-48D9-9240-301407EE60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229600" cy="5029200"/>
          </a:xfrm>
        </p:spPr>
        <p:txBody>
          <a:bodyPr/>
          <a:lstStyle/>
          <a:p>
            <a:pPr marL="457200" indent="-457200">
              <a:buNone/>
            </a:pPr>
            <a:r>
              <a:rPr lang="es-ES" altLang="es-419" sz="2000" b="1">
                <a:solidFill>
                  <a:schemeClr val="tx2"/>
                </a:solidFill>
              </a:rPr>
              <a:t>Ejemplo: Simulación detector de AAEE</a:t>
            </a:r>
          </a:p>
          <a:p>
            <a:pPr marL="457200" indent="-457200">
              <a:buNone/>
            </a:pPr>
            <a:endParaRPr lang="es-ES" altLang="es-419" sz="600">
              <a:solidFill>
                <a:schemeClr val="tx2"/>
              </a:solidFill>
            </a:endParaRPr>
          </a:p>
          <a:p>
            <a:pPr marL="457200" indent="-457200">
              <a:buNone/>
            </a:pPr>
            <a:r>
              <a:rPr lang="es-ES" altLang="es-419" sz="2000">
                <a:solidFill>
                  <a:schemeClr val="tx2"/>
                </a:solidFill>
              </a:rPr>
              <a:t>Puede dividirse en los siguientes módulos...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s-ES" altLang="es-419" sz="2000" b="1">
                <a:solidFill>
                  <a:schemeClr val="tx2"/>
                </a:solidFill>
              </a:rPr>
              <a:t>Geometría</a:t>
            </a:r>
            <a:r>
              <a:rPr lang="es-ES" altLang="es-419" sz="2000">
                <a:solidFill>
                  <a:schemeClr val="tx2"/>
                </a:solidFill>
              </a:rPr>
              <a:t>: Describe el detector</a:t>
            </a:r>
            <a:br>
              <a:rPr lang="es-ES" altLang="es-419" sz="2000">
                <a:solidFill>
                  <a:schemeClr val="tx2"/>
                </a:solidFill>
              </a:rPr>
            </a:br>
            <a:r>
              <a:rPr lang="es-ES" altLang="es-419" sz="2000">
                <a:solidFill>
                  <a:schemeClr val="tx2"/>
                </a:solidFill>
              </a:rPr>
              <a:t>físicamente (forma, materiales, tamaño)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s-ES" altLang="es-419" sz="2000" b="1">
                <a:solidFill>
                  <a:schemeClr val="tx2"/>
                </a:solidFill>
              </a:rPr>
              <a:t>Partículas</a:t>
            </a:r>
            <a:r>
              <a:rPr lang="es-ES" altLang="es-419" sz="2000">
                <a:solidFill>
                  <a:schemeClr val="tx2"/>
                </a:solidFill>
              </a:rPr>
              <a:t>: Las partículas cuyas</a:t>
            </a:r>
            <a:br>
              <a:rPr lang="es-ES" altLang="es-419" sz="2000">
                <a:solidFill>
                  <a:schemeClr val="tx2"/>
                </a:solidFill>
              </a:rPr>
            </a:br>
            <a:r>
              <a:rPr lang="es-ES" altLang="es-419" sz="2000">
                <a:solidFill>
                  <a:schemeClr val="tx2"/>
                </a:solidFill>
              </a:rPr>
              <a:t>interacciones nos interesan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s-ES" altLang="es-419" sz="2000" b="1">
                <a:solidFill>
                  <a:schemeClr val="tx2"/>
                </a:solidFill>
              </a:rPr>
              <a:t>Procesos</a:t>
            </a:r>
            <a:r>
              <a:rPr lang="es-ES" altLang="es-419" sz="2000">
                <a:solidFill>
                  <a:schemeClr val="tx2"/>
                </a:solidFill>
              </a:rPr>
              <a:t>: Aquí enlazamos la información</a:t>
            </a:r>
            <a:br>
              <a:rPr lang="es-ES" altLang="es-419" sz="2000">
                <a:solidFill>
                  <a:schemeClr val="tx2"/>
                </a:solidFill>
              </a:rPr>
            </a:br>
            <a:r>
              <a:rPr lang="es-ES" altLang="es-419" sz="2000">
                <a:solidFill>
                  <a:schemeClr val="tx2"/>
                </a:solidFill>
              </a:rPr>
              <a:t>del detector (materia) con las propiedades</a:t>
            </a:r>
            <a:br>
              <a:rPr lang="es-ES" altLang="es-419" sz="2000">
                <a:solidFill>
                  <a:schemeClr val="tx2"/>
                </a:solidFill>
              </a:rPr>
            </a:br>
            <a:r>
              <a:rPr lang="es-ES" altLang="es-419" sz="2000">
                <a:solidFill>
                  <a:schemeClr val="tx2"/>
                </a:solidFill>
              </a:rPr>
              <a:t>de las partículas.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s-ES" altLang="es-419" sz="2000" b="1">
                <a:solidFill>
                  <a:schemeClr val="tx2"/>
                </a:solidFill>
              </a:rPr>
              <a:t>...</a:t>
            </a:r>
          </a:p>
          <a:p>
            <a:pPr marL="457200" indent="-457200">
              <a:buNone/>
            </a:pPr>
            <a:endParaRPr lang="es-ES" altLang="es-419" sz="700">
              <a:solidFill>
                <a:schemeClr val="tx2"/>
              </a:solidFill>
            </a:endParaRPr>
          </a:p>
          <a:p>
            <a:pPr marL="457200" indent="-457200"/>
            <a:r>
              <a:rPr lang="es-ES" altLang="es-419" sz="2000">
                <a:solidFill>
                  <a:schemeClr val="tx2"/>
                </a:solidFill>
              </a:rPr>
              <a:t>Podríamos dividir el módulo de procesos en </a:t>
            </a:r>
            <a:r>
              <a:rPr lang="es-ES" altLang="es-419" sz="2000" i="1">
                <a:solidFill>
                  <a:schemeClr val="tx2"/>
                </a:solidFill>
              </a:rPr>
              <a:t>procesos electromagnéticos</a:t>
            </a:r>
            <a:r>
              <a:rPr lang="es-ES" altLang="es-419" sz="2000">
                <a:solidFill>
                  <a:schemeClr val="tx2"/>
                </a:solidFill>
              </a:rPr>
              <a:t>, </a:t>
            </a:r>
            <a:r>
              <a:rPr lang="es-ES" altLang="es-419" sz="2000" i="1">
                <a:solidFill>
                  <a:schemeClr val="tx2"/>
                </a:solidFill>
              </a:rPr>
              <a:t>procesos hadrónicos</a:t>
            </a:r>
            <a:r>
              <a:rPr lang="es-ES" altLang="es-419" sz="2000">
                <a:solidFill>
                  <a:schemeClr val="tx2"/>
                </a:solidFill>
              </a:rPr>
              <a:t>, ...</a:t>
            </a:r>
          </a:p>
          <a:p>
            <a:pPr marL="457200" indent="-457200"/>
            <a:r>
              <a:rPr lang="es-ES" altLang="es-419" sz="2000">
                <a:solidFill>
                  <a:schemeClr val="tx2"/>
                </a:solidFill>
              </a:rPr>
              <a:t>Lo mismo podríamos hacerlo con las partículas: </a:t>
            </a:r>
            <a:r>
              <a:rPr lang="es-ES" altLang="es-419" sz="2000" i="1">
                <a:solidFill>
                  <a:schemeClr val="tx2"/>
                </a:solidFill>
              </a:rPr>
              <a:t>leptones</a:t>
            </a:r>
            <a:r>
              <a:rPr lang="es-ES" altLang="es-419" sz="2000">
                <a:solidFill>
                  <a:schemeClr val="tx2"/>
                </a:solidFill>
              </a:rPr>
              <a:t>, </a:t>
            </a:r>
            <a:r>
              <a:rPr lang="es-ES" altLang="es-419" sz="2000" i="1">
                <a:solidFill>
                  <a:schemeClr val="tx2"/>
                </a:solidFill>
              </a:rPr>
              <a:t>hadrones</a:t>
            </a:r>
            <a:r>
              <a:rPr lang="es-ES" altLang="es-419" sz="2000">
                <a:solidFill>
                  <a:schemeClr val="tx2"/>
                </a:solidFill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223214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88A2C15-D465-4B38-9DC8-7F4318BABA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POO: Jerarquía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9C97854-E052-4856-8709-CF3027B707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001000" cy="4876800"/>
          </a:xfrm>
        </p:spPr>
        <p:txBody>
          <a:bodyPr/>
          <a:lstStyle/>
          <a:p>
            <a:pPr eaLnBrk="1" hangingPunct="1"/>
            <a:r>
              <a:rPr lang="es-ES" altLang="es-419"/>
              <a:t>Es una </a:t>
            </a:r>
            <a:r>
              <a:rPr lang="es-ES" altLang="es-419">
                <a:solidFill>
                  <a:srgbClr val="0066FF"/>
                </a:solidFill>
              </a:rPr>
              <a:t>clasificación</a:t>
            </a:r>
            <a:r>
              <a:rPr lang="es-ES" altLang="es-419"/>
              <a:t> u ordenamiento de las abstracciones</a:t>
            </a:r>
          </a:p>
          <a:p>
            <a:pPr eaLnBrk="1" hangingPunct="1"/>
            <a:r>
              <a:rPr lang="es-ES" altLang="es-419"/>
              <a:t>Hay dos jerarquías fundamentales:</a:t>
            </a:r>
          </a:p>
          <a:p>
            <a:pPr lvl="1" eaLnBrk="1" hangingPunct="1"/>
            <a:r>
              <a:rPr lang="es-ES" altLang="es-419">
                <a:solidFill>
                  <a:srgbClr val="0066FF"/>
                </a:solidFill>
              </a:rPr>
              <a:t>Estructura de clases</a:t>
            </a:r>
            <a:r>
              <a:rPr lang="es-ES" altLang="es-419"/>
              <a:t>:</a:t>
            </a:r>
          </a:p>
          <a:p>
            <a:pPr lvl="2" eaLnBrk="1" hangingPunct="1"/>
            <a:r>
              <a:rPr lang="es-ES" altLang="es-419"/>
              <a:t>Jerarquía “</a:t>
            </a:r>
            <a:r>
              <a:rPr lang="es-ES" altLang="es-419" i="1"/>
              <a:t>es un/a</a:t>
            </a:r>
            <a:r>
              <a:rPr lang="es-ES" altLang="es-419"/>
              <a:t>”</a:t>
            </a:r>
          </a:p>
          <a:p>
            <a:pPr lvl="2" eaLnBrk="1" hangingPunct="1"/>
            <a:r>
              <a:rPr lang="es-ES" altLang="es-419"/>
              <a:t>Relaciones de </a:t>
            </a:r>
            <a:r>
              <a:rPr lang="es-ES" altLang="es-419">
                <a:solidFill>
                  <a:srgbClr val="0066FF"/>
                </a:solidFill>
              </a:rPr>
              <a:t>herencia</a:t>
            </a:r>
          </a:p>
          <a:p>
            <a:pPr lvl="1" eaLnBrk="1" hangingPunct="1"/>
            <a:r>
              <a:rPr lang="es-ES" altLang="es-419">
                <a:solidFill>
                  <a:srgbClr val="0066FF"/>
                </a:solidFill>
              </a:rPr>
              <a:t>Estructura de objetos</a:t>
            </a:r>
            <a:r>
              <a:rPr lang="es-ES" altLang="es-419"/>
              <a:t>:</a:t>
            </a:r>
          </a:p>
          <a:p>
            <a:pPr lvl="2" eaLnBrk="1" hangingPunct="1"/>
            <a:r>
              <a:rPr lang="es-ES" altLang="es-419"/>
              <a:t>Jerarquía “</a:t>
            </a:r>
            <a:r>
              <a:rPr lang="es-ES" altLang="es-419" i="1"/>
              <a:t>parte de</a:t>
            </a:r>
            <a:r>
              <a:rPr lang="es-ES" altLang="es-419"/>
              <a:t>”</a:t>
            </a:r>
          </a:p>
          <a:p>
            <a:pPr lvl="2" eaLnBrk="1" hangingPunct="1"/>
            <a:r>
              <a:rPr lang="es-ES" altLang="es-419"/>
              <a:t>Relaciones de </a:t>
            </a:r>
            <a:r>
              <a:rPr lang="es-ES" altLang="es-419">
                <a:solidFill>
                  <a:srgbClr val="0066FF"/>
                </a:solidFill>
              </a:rPr>
              <a:t>agregación</a:t>
            </a:r>
          </a:p>
          <a:p>
            <a:pPr lvl="2" eaLnBrk="1" hangingPunct="1"/>
            <a:r>
              <a:rPr lang="es-ES" altLang="es-419"/>
              <a:t>Está implementada de manera genérica en la estructura de clases</a:t>
            </a:r>
          </a:p>
        </p:txBody>
      </p:sp>
    </p:spTree>
    <p:extLst>
      <p:ext uri="{BB962C8B-B14F-4D97-AF65-F5344CB8AC3E}">
        <p14:creationId xmlns:p14="http://schemas.microsoft.com/office/powerpoint/2010/main" val="357698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6E48C00-A7F5-416D-B887-CF28BA59B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OOP: Jerarquía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915CCAE-9384-4C6C-BECB-A3C69772BC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38400" y="2438400"/>
            <a:ext cx="3924300" cy="4419600"/>
          </a:xfrm>
        </p:spPr>
        <p:txBody>
          <a:bodyPr/>
          <a:lstStyle/>
          <a:p>
            <a:pPr eaLnBrk="1" hangingPunct="1"/>
            <a:r>
              <a:rPr lang="es-ES" altLang="es-419" sz="2000">
                <a:solidFill>
                  <a:schemeClr val="tx2"/>
                </a:solidFill>
              </a:rPr>
              <a:t>Una </a:t>
            </a:r>
            <a:r>
              <a:rPr lang="es-ES" altLang="es-419" sz="2000" b="1">
                <a:solidFill>
                  <a:schemeClr val="tx2"/>
                </a:solidFill>
              </a:rPr>
              <a:t>figura plana</a:t>
            </a:r>
            <a:r>
              <a:rPr lang="es-ES" altLang="es-419" sz="2000">
                <a:solidFill>
                  <a:schemeClr val="tx2"/>
                </a:solidFill>
              </a:rPr>
              <a:t> es:</a:t>
            </a:r>
          </a:p>
          <a:p>
            <a:pPr lvl="1" eaLnBrk="1" hangingPunct="1"/>
            <a:r>
              <a:rPr lang="es-ES" altLang="es-419" sz="1800">
                <a:solidFill>
                  <a:schemeClr val="tx2"/>
                </a:solidFill>
              </a:rPr>
              <a:t>Algo con una posición en el plano</a:t>
            </a:r>
          </a:p>
          <a:p>
            <a:pPr lvl="1" eaLnBrk="1" hangingPunct="1"/>
            <a:r>
              <a:rPr lang="es-ES" altLang="es-419" sz="1800">
                <a:solidFill>
                  <a:schemeClr val="tx2"/>
                </a:solidFill>
              </a:rPr>
              <a:t>Escalable</a:t>
            </a:r>
          </a:p>
          <a:p>
            <a:pPr lvl="1" eaLnBrk="1" hangingPunct="1"/>
            <a:r>
              <a:rPr lang="es-ES" altLang="es-419" sz="1800">
                <a:solidFill>
                  <a:schemeClr val="tx2"/>
                </a:solidFill>
              </a:rPr>
              <a:t>Rotable</a:t>
            </a:r>
          </a:p>
          <a:p>
            <a:pPr lvl="1" eaLnBrk="1" hangingPunct="1"/>
            <a:endParaRPr lang="es-ES" altLang="es-419" sz="1000">
              <a:solidFill>
                <a:schemeClr val="tx2"/>
              </a:solidFill>
            </a:endParaRPr>
          </a:p>
          <a:p>
            <a:pPr eaLnBrk="1" hangingPunct="1"/>
            <a:r>
              <a:rPr lang="es-ES" altLang="es-419" sz="2000">
                <a:solidFill>
                  <a:schemeClr val="tx2"/>
                </a:solidFill>
              </a:rPr>
              <a:t>Un </a:t>
            </a:r>
            <a:r>
              <a:rPr lang="es-ES" altLang="es-419" sz="2000" b="1">
                <a:solidFill>
                  <a:schemeClr val="tx2"/>
                </a:solidFill>
              </a:rPr>
              <a:t>gráfico</a:t>
            </a:r>
            <a:r>
              <a:rPr lang="es-ES" altLang="es-419" sz="2000">
                <a:solidFill>
                  <a:schemeClr val="tx2"/>
                </a:solidFill>
              </a:rPr>
              <a:t> es algo que se puede dibujar en 2D</a:t>
            </a:r>
          </a:p>
          <a:p>
            <a:pPr eaLnBrk="1" hangingPunct="1"/>
            <a:endParaRPr lang="es-ES" altLang="es-419">
              <a:solidFill>
                <a:schemeClr val="tx2"/>
              </a:solidFill>
            </a:endParaRPr>
          </a:p>
          <a:p>
            <a:pPr eaLnBrk="1" hangingPunct="1"/>
            <a:r>
              <a:rPr lang="es-ES" altLang="es-419" sz="2000">
                <a:solidFill>
                  <a:schemeClr val="tx2"/>
                </a:solidFill>
              </a:rPr>
              <a:t>Un </a:t>
            </a:r>
            <a:r>
              <a:rPr lang="es-ES" altLang="es-419" sz="2000" b="1">
                <a:solidFill>
                  <a:schemeClr val="tx2"/>
                </a:solidFill>
              </a:rPr>
              <a:t>diagrama</a:t>
            </a:r>
            <a:r>
              <a:rPr lang="es-ES" altLang="es-419" sz="2000">
                <a:solidFill>
                  <a:schemeClr val="tx2"/>
                </a:solidFill>
              </a:rPr>
              <a:t> es un conjunto de cuadrados y círculos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42B1F00B-345E-491E-B1EB-46A318FB90A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477000" y="2438400"/>
            <a:ext cx="3924300" cy="441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s-419" sz="2000" b="1">
                <a:solidFill>
                  <a:schemeClr val="tx2"/>
                </a:solidFill>
              </a:rPr>
              <a:t>Herencia</a:t>
            </a:r>
            <a:r>
              <a:rPr lang="es-ES" altLang="es-419" sz="2000">
                <a:solidFill>
                  <a:schemeClr val="tx2"/>
                </a:solidFill>
              </a:rPr>
              <a:t> simple</a:t>
            </a:r>
          </a:p>
          <a:p>
            <a:pPr eaLnBrk="1" hangingPunct="1"/>
            <a:r>
              <a:rPr lang="es-ES" altLang="es-419" sz="2000">
                <a:solidFill>
                  <a:schemeClr val="tx2"/>
                </a:solidFill>
              </a:rPr>
              <a:t>Un cuadrado </a:t>
            </a:r>
            <a:r>
              <a:rPr lang="es-ES" altLang="es-419" sz="2000" i="1">
                <a:solidFill>
                  <a:schemeClr val="tx2"/>
                </a:solidFill>
              </a:rPr>
              <a:t>es una </a:t>
            </a:r>
            <a:r>
              <a:rPr lang="es-ES" altLang="es-419" sz="2000">
                <a:solidFill>
                  <a:schemeClr val="tx2"/>
                </a:solidFill>
              </a:rPr>
              <a:t>figura</a:t>
            </a:r>
          </a:p>
          <a:p>
            <a:pPr eaLnBrk="1" hangingPunct="1"/>
            <a:r>
              <a:rPr lang="es-ES" altLang="es-419" sz="2000">
                <a:solidFill>
                  <a:schemeClr val="tx2"/>
                </a:solidFill>
              </a:rPr>
              <a:t>Un círculo </a:t>
            </a:r>
            <a:r>
              <a:rPr lang="es-ES" altLang="es-419" sz="2000" i="1">
                <a:solidFill>
                  <a:schemeClr val="tx2"/>
                </a:solidFill>
              </a:rPr>
              <a:t>es una</a:t>
            </a:r>
            <a:r>
              <a:rPr lang="es-ES" altLang="es-419" sz="2000">
                <a:solidFill>
                  <a:schemeClr val="tx2"/>
                </a:solidFill>
              </a:rPr>
              <a:t> figura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s-419" sz="3200">
              <a:solidFill>
                <a:schemeClr val="tx2"/>
              </a:solidFill>
            </a:endParaRP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s-ES" altLang="es-419" sz="2000" b="1">
                <a:solidFill>
                  <a:schemeClr val="tx2"/>
                </a:solidFill>
              </a:rPr>
              <a:t>Herencia</a:t>
            </a:r>
            <a:r>
              <a:rPr lang="es-ES" altLang="es-419" sz="2000">
                <a:solidFill>
                  <a:schemeClr val="tx2"/>
                </a:solidFill>
              </a:rPr>
              <a:t> múltiple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s-ES" altLang="es-419" sz="2000">
                <a:solidFill>
                  <a:schemeClr val="tx2"/>
                </a:solidFill>
              </a:rPr>
              <a:t>		e</a:t>
            </a:r>
            <a:r>
              <a:rPr lang="es-ES" altLang="es-419" sz="2000" i="1">
                <a:solidFill>
                  <a:schemeClr val="tx2"/>
                </a:solidFill>
              </a:rPr>
              <a:t>s una</a:t>
            </a:r>
            <a:r>
              <a:rPr lang="es-ES" altLang="es-419" sz="2000">
                <a:solidFill>
                  <a:schemeClr val="tx2"/>
                </a:solidFill>
              </a:rPr>
              <a:t> figura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s-ES" altLang="es-419" sz="2000" i="1">
                <a:solidFill>
                  <a:schemeClr val="tx2"/>
                </a:solidFill>
              </a:rPr>
              <a:t>		es un </a:t>
            </a:r>
            <a:r>
              <a:rPr lang="es-ES" altLang="es-419" sz="2000">
                <a:solidFill>
                  <a:schemeClr val="tx2"/>
                </a:solidFill>
              </a:rPr>
              <a:t>gráfico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s-ES" altLang="es-419" sz="2000" b="1">
                <a:solidFill>
                  <a:schemeClr val="tx2"/>
                </a:solidFill>
              </a:rPr>
              <a:t>Agregación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endParaRPr lang="es-ES" altLang="es-419" sz="2000">
              <a:solidFill>
                <a:schemeClr val="tx2"/>
              </a:solidFill>
            </a:endParaRP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D3C3EFD5-5FB6-4BEF-8AB8-D46774B5D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1" y="1828800"/>
            <a:ext cx="5567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s-ES" altLang="es-419" b="1">
                <a:solidFill>
                  <a:schemeClr val="tx2"/>
                </a:solidFill>
                <a:latin typeface="Arial" panose="020B0604020202020204" pitchFamily="34" charset="0"/>
              </a:rPr>
              <a:t>Ejemplo: Figuras planas y diagramas</a:t>
            </a:r>
          </a:p>
        </p:txBody>
      </p:sp>
      <p:sp>
        <p:nvSpPr>
          <p:cNvPr id="17414" name="Oval 10">
            <a:extLst>
              <a:ext uri="{FF2B5EF4-FFF2-40B4-BE49-F238E27FC236}">
                <a16:creationId xmlns:a16="http://schemas.microsoft.com/office/drawing/2014/main" id="{68F95975-DF8B-4CA6-8344-7F5C86305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724400"/>
            <a:ext cx="533400" cy="533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17415" name="Oval 13">
            <a:extLst>
              <a:ext uri="{FF2B5EF4-FFF2-40B4-BE49-F238E27FC236}">
                <a16:creationId xmlns:a16="http://schemas.microsoft.com/office/drawing/2014/main" id="{E4246083-AD03-46DD-92A1-ED12FB70A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5943600"/>
            <a:ext cx="533400" cy="533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17416" name="Rectangle 14">
            <a:extLst>
              <a:ext uri="{FF2B5EF4-FFF2-40B4-BE49-F238E27FC236}">
                <a16:creationId xmlns:a16="http://schemas.microsoft.com/office/drawing/2014/main" id="{9D48F229-F8B8-42BC-81DE-6A62FE742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5562600"/>
            <a:ext cx="304800" cy="30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17417" name="Rectangle 15">
            <a:extLst>
              <a:ext uri="{FF2B5EF4-FFF2-40B4-BE49-F238E27FC236}">
                <a16:creationId xmlns:a16="http://schemas.microsoft.com/office/drawing/2014/main" id="{86205676-7F78-4DAC-865D-429F917C8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6019800"/>
            <a:ext cx="304800" cy="30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17418" name="Rectangle 16">
            <a:extLst>
              <a:ext uri="{FF2B5EF4-FFF2-40B4-BE49-F238E27FC236}">
                <a16:creationId xmlns:a16="http://schemas.microsoft.com/office/drawing/2014/main" id="{2C4D360B-036E-4C64-98A7-EB0C9AA55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304800" cy="30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17419" name="Rectangle 17">
            <a:extLst>
              <a:ext uri="{FF2B5EF4-FFF2-40B4-BE49-F238E27FC236}">
                <a16:creationId xmlns:a16="http://schemas.microsoft.com/office/drawing/2014/main" id="{4BBCA4A1-D118-4C3C-9AF2-8C82FE061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019800"/>
            <a:ext cx="304800" cy="30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17420" name="Line 18">
            <a:extLst>
              <a:ext uri="{FF2B5EF4-FFF2-40B4-BE49-F238E27FC236}">
                <a16:creationId xmlns:a16="http://schemas.microsoft.com/office/drawing/2014/main" id="{8DFFD238-1DBF-4ED8-99A8-DDCFE111F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191000"/>
            <a:ext cx="8382000" cy="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17421" name="Line 19">
            <a:extLst>
              <a:ext uri="{FF2B5EF4-FFF2-40B4-BE49-F238E27FC236}">
                <a16:creationId xmlns:a16="http://schemas.microsoft.com/office/drawing/2014/main" id="{BE753E5A-0361-48E9-AD63-1F0A8A4881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410200"/>
            <a:ext cx="8382000" cy="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17422" name="Line 21">
            <a:extLst>
              <a:ext uri="{FF2B5EF4-FFF2-40B4-BE49-F238E27FC236}">
                <a16:creationId xmlns:a16="http://schemas.microsoft.com/office/drawing/2014/main" id="{E76327ED-CE81-4997-ABD5-60B1218B7C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438400"/>
            <a:ext cx="0" cy="441960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5387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833579B-86AC-48CA-9ADF-C1839E1BD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OOP: Tipo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000B00E-4AD7-442C-814F-E23845444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" altLang="es-419" dirty="0"/>
              <a:t>Es el </a:t>
            </a:r>
            <a:r>
              <a:rPr lang="es-ES" altLang="es-419" dirty="0">
                <a:solidFill>
                  <a:srgbClr val="0066FF"/>
                </a:solidFill>
              </a:rPr>
              <a:t>reforzamiento</a:t>
            </a:r>
            <a:r>
              <a:rPr lang="es-ES" altLang="es-419" dirty="0"/>
              <a:t> del concepto de clase</a:t>
            </a:r>
          </a:p>
          <a:p>
            <a:pPr eaLnBrk="1" hangingPunct="1"/>
            <a:r>
              <a:rPr lang="es-ES" altLang="es-419" dirty="0"/>
              <a:t>Objetos de tipo diferente no pueden ser intercambiados</a:t>
            </a:r>
          </a:p>
          <a:p>
            <a:pPr eaLnBrk="1" hangingPunct="1"/>
            <a:r>
              <a:rPr lang="es-ES" altLang="es-419" dirty="0"/>
              <a:t>Ayuda a corregir errores en tiempo de compilación</a:t>
            </a:r>
          </a:p>
          <a:p>
            <a:pPr lvl="1" eaLnBrk="1" hangingPunct="1"/>
            <a:r>
              <a:rPr lang="es-ES" altLang="es-419" dirty="0"/>
              <a:t>Mejor que en tiempo de ejecución</a:t>
            </a:r>
          </a:p>
        </p:txBody>
      </p:sp>
    </p:spTree>
    <p:extLst>
      <p:ext uri="{BB962C8B-B14F-4D97-AF65-F5344CB8AC3E}">
        <p14:creationId xmlns:p14="http://schemas.microsoft.com/office/powerpoint/2010/main" val="2019087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B71B501-C946-4608-A051-62A169476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Conceptos OOP: Persistencia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7037874-842F-4F4B-90C6-9CB278BCA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001000" cy="5029200"/>
          </a:xfrm>
        </p:spPr>
        <p:txBody>
          <a:bodyPr/>
          <a:lstStyle/>
          <a:p>
            <a:pPr eaLnBrk="1" hangingPunct="1"/>
            <a:r>
              <a:rPr lang="es-ES" altLang="es-419" sz="2400" dirty="0"/>
              <a:t>Propiedad de un objeto de </a:t>
            </a:r>
            <a:r>
              <a:rPr lang="es-ES" altLang="es-419" sz="2400" dirty="0">
                <a:solidFill>
                  <a:srgbClr val="0066FF"/>
                </a:solidFill>
              </a:rPr>
              <a:t>trascender</a:t>
            </a:r>
            <a:r>
              <a:rPr lang="es-ES" altLang="es-419" sz="2400" dirty="0"/>
              <a:t> en el tiempo y en el espacio a su creador (programa que lo generó)</a:t>
            </a:r>
          </a:p>
          <a:p>
            <a:pPr eaLnBrk="1" hangingPunct="1"/>
            <a:r>
              <a:rPr lang="es-ES" altLang="es-419" sz="2400" dirty="0"/>
              <a:t>No se trata de </a:t>
            </a:r>
            <a:r>
              <a:rPr lang="es-ES" altLang="es-419" sz="2400" dirty="0">
                <a:solidFill>
                  <a:srgbClr val="0066FF"/>
                </a:solidFill>
              </a:rPr>
              <a:t>almacenar</a:t>
            </a:r>
            <a:r>
              <a:rPr lang="es-ES" altLang="es-419" sz="2400" dirty="0"/>
              <a:t> sólo el estado de un objeto sino </a:t>
            </a:r>
            <a:r>
              <a:rPr lang="es-ES" altLang="es-419" sz="2400" dirty="0">
                <a:solidFill>
                  <a:srgbClr val="0066FF"/>
                </a:solidFill>
              </a:rPr>
              <a:t>toda la clase</a:t>
            </a:r>
            <a:r>
              <a:rPr lang="es-ES" altLang="es-419" sz="2400" dirty="0"/>
              <a:t> (incluido su comportamiento)</a:t>
            </a:r>
          </a:p>
          <a:p>
            <a:pPr eaLnBrk="1" hangingPunct="1"/>
            <a:r>
              <a:rPr lang="es-ES" altLang="es-419" sz="2400" dirty="0"/>
              <a:t>El concepto de </a:t>
            </a:r>
            <a:r>
              <a:rPr lang="es-ES" altLang="es-419" sz="2400" dirty="0">
                <a:solidFill>
                  <a:srgbClr val="0066FF"/>
                </a:solidFill>
              </a:rPr>
              <a:t>serialización</a:t>
            </a:r>
            <a:r>
              <a:rPr lang="es-ES" altLang="es-419" sz="2400" dirty="0"/>
              <a:t> del Java está directamente relacionado con la persistencia</a:t>
            </a:r>
          </a:p>
        </p:txBody>
      </p:sp>
    </p:spTree>
    <p:extLst>
      <p:ext uri="{BB962C8B-B14F-4D97-AF65-F5344CB8AC3E}">
        <p14:creationId xmlns:p14="http://schemas.microsoft.com/office/powerpoint/2010/main" val="1765334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BF7D83C-E7E0-4007-9EEF-B326282CA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Relaciones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6010E92-7843-4525-A9FC-D44A74E7A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1"/>
            <a:ext cx="8001000" cy="49133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altLang="es-419"/>
              <a:t>Están presentes en cualquier sistema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/>
              <a:t>Definen como se producen los intercambios de información y datos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/>
              <a:t>También ayudan a comprender las propiedades de unas clases a partir de las propiedades de otras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/>
              <a:t>Existen 4 tipos de relaciones: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/>
              <a:t>Asociación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/>
              <a:t>Herencia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/>
              <a:t>Agregación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/>
              <a:t>Instanciación</a:t>
            </a:r>
          </a:p>
        </p:txBody>
      </p:sp>
    </p:spTree>
    <p:extLst>
      <p:ext uri="{BB962C8B-B14F-4D97-AF65-F5344CB8AC3E}">
        <p14:creationId xmlns:p14="http://schemas.microsoft.com/office/powerpoint/2010/main" val="382360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B4D0F-4CC9-4DAF-8BE2-74B0829B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1C623-AB59-48CB-95EA-B0717B64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98AB76-1A70-43F5-8C61-AFFB5548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36"/>
            <a:ext cx="12192000" cy="64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64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DD5EEF8-0BD7-4CDC-8488-FBC71DC73F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Relación de Asociación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E7C3679-6C94-41C4-9F93-DB628E9CB5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001000" cy="5029200"/>
          </a:xfrm>
        </p:spPr>
        <p:txBody>
          <a:bodyPr/>
          <a:lstStyle/>
          <a:p>
            <a:pPr eaLnBrk="1" hangingPunct="1"/>
            <a:r>
              <a:rPr lang="es-ES" altLang="es-419" sz="2400"/>
              <a:t>Relación más </a:t>
            </a:r>
            <a:r>
              <a:rPr lang="es-ES" altLang="es-419" sz="2400">
                <a:solidFill>
                  <a:srgbClr val="0066FF"/>
                </a:solidFill>
              </a:rPr>
              <a:t>general</a:t>
            </a:r>
          </a:p>
          <a:p>
            <a:pPr eaLnBrk="1" hangingPunct="1"/>
            <a:r>
              <a:rPr lang="es-ES" altLang="es-419" sz="2400"/>
              <a:t>Denota una </a:t>
            </a:r>
            <a:r>
              <a:rPr lang="es-ES" altLang="es-419" sz="2400">
                <a:solidFill>
                  <a:srgbClr val="0066FF"/>
                </a:solidFill>
              </a:rPr>
              <a:t>dependencia semántica</a:t>
            </a:r>
          </a:p>
          <a:p>
            <a:pPr eaLnBrk="1" hangingPunct="1"/>
            <a:r>
              <a:rPr lang="es-ES" altLang="es-419" sz="2400"/>
              <a:t>Es </a:t>
            </a:r>
            <a:r>
              <a:rPr lang="es-ES" altLang="es-419" sz="2400">
                <a:solidFill>
                  <a:srgbClr val="0066FF"/>
                </a:solidFill>
              </a:rPr>
              <a:t>bidireccional</a:t>
            </a:r>
          </a:p>
          <a:p>
            <a:pPr eaLnBrk="1" hangingPunct="1"/>
            <a:r>
              <a:rPr lang="es-ES" altLang="es-419" sz="2400">
                <a:solidFill>
                  <a:srgbClr val="0066FF"/>
                </a:solidFill>
              </a:rPr>
              <a:t>Primer paso</a:t>
            </a:r>
            <a:r>
              <a:rPr lang="es-ES" altLang="es-419" sz="2400"/>
              <a:t> para determinar una relación</a:t>
            </a:r>
            <a:br>
              <a:rPr lang="es-ES" altLang="es-419" sz="2400"/>
            </a:br>
            <a:r>
              <a:rPr lang="es-ES" altLang="es-419" sz="2400"/>
              <a:t>más compleja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s-419" sz="2000">
                <a:solidFill>
                  <a:schemeClr val="tx2"/>
                </a:solidFill>
              </a:rPr>
              <a:t>	Ejemplo: Relación entre un producto y una venta. Cualquier venta está asociada a un producto, pero no es, ni forma parte de, ni posee ningún producto… al menos en una primera aproximación.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s-419" sz="2000">
              <a:solidFill>
                <a:schemeClr val="tx2"/>
              </a:solidFill>
            </a:endParaRPr>
          </a:p>
          <a:p>
            <a:pPr eaLnBrk="1" hangingPunct="1"/>
            <a:r>
              <a:rPr lang="es-ES" altLang="es-419" sz="2400" b="1">
                <a:solidFill>
                  <a:srgbClr val="0066FF"/>
                </a:solidFill>
              </a:rPr>
              <a:t>Cardinalidad</a:t>
            </a:r>
            <a:r>
              <a:rPr lang="es-ES" altLang="es-419" sz="2400" b="1"/>
              <a:t>:</a:t>
            </a:r>
            <a:r>
              <a:rPr lang="es-ES" altLang="es-419" sz="2400"/>
              <a:t> multiplicidad a cada lado</a:t>
            </a:r>
          </a:p>
          <a:p>
            <a:pPr lvl="1" eaLnBrk="1" hangingPunct="1"/>
            <a:r>
              <a:rPr lang="es-ES" altLang="es-419" sz="2000"/>
              <a:t>Uno a uno: </a:t>
            </a:r>
            <a:r>
              <a:rPr lang="es-ES" altLang="es-419" sz="2000">
                <a:solidFill>
                  <a:schemeClr val="tx2"/>
                </a:solidFill>
              </a:rPr>
              <a:t>Venta-Transacción</a:t>
            </a:r>
          </a:p>
          <a:p>
            <a:pPr lvl="1" eaLnBrk="1" hangingPunct="1"/>
            <a:r>
              <a:rPr lang="es-ES" altLang="es-419" sz="2000"/>
              <a:t>Uno a muchos: </a:t>
            </a:r>
            <a:r>
              <a:rPr lang="es-ES" altLang="es-419" sz="2000">
                <a:solidFill>
                  <a:schemeClr val="tx2"/>
                </a:solidFill>
              </a:rPr>
              <a:t>Producto-Venta</a:t>
            </a:r>
          </a:p>
          <a:p>
            <a:pPr lvl="1" eaLnBrk="1" hangingPunct="1"/>
            <a:r>
              <a:rPr lang="es-ES" altLang="es-419" sz="2000"/>
              <a:t>Muchos a muchos: </a:t>
            </a:r>
            <a:r>
              <a:rPr lang="es-ES" altLang="es-419" sz="2000">
                <a:solidFill>
                  <a:schemeClr val="tx2"/>
                </a:solidFill>
              </a:rPr>
              <a:t>Comprador-Vendedor</a:t>
            </a:r>
          </a:p>
        </p:txBody>
      </p:sp>
      <p:pic>
        <p:nvPicPr>
          <p:cNvPr id="21508" name="Picture 5" descr="j0078809">
            <a:extLst>
              <a:ext uri="{FF2B5EF4-FFF2-40B4-BE49-F238E27FC236}">
                <a16:creationId xmlns:a16="http://schemas.microsoft.com/office/drawing/2014/main" id="{51DC6974-473C-4C9E-AA94-13810B9DD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752601"/>
            <a:ext cx="29908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673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DFB8800-0D11-4A96-A7CF-C8B19D6FE7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Relación de Herencia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3E9B2C8F-1104-4D1F-A4CC-B4FF4C874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752600"/>
            <a:ext cx="70866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altLang="es-419"/>
              <a:t>¡Relación </a:t>
            </a:r>
            <a:r>
              <a:rPr lang="es-ES" altLang="es-419">
                <a:solidFill>
                  <a:srgbClr val="0066FF"/>
                </a:solidFill>
              </a:rPr>
              <a:t>característica</a:t>
            </a:r>
            <a:r>
              <a:rPr lang="es-ES" altLang="es-419"/>
              <a:t> de la OOP!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/>
              <a:t>Puede expresar tanto </a:t>
            </a:r>
            <a:r>
              <a:rPr lang="es-ES" altLang="es-419">
                <a:solidFill>
                  <a:srgbClr val="0066FF"/>
                </a:solidFill>
              </a:rPr>
              <a:t>especialización</a:t>
            </a:r>
            <a:r>
              <a:rPr lang="es-ES" altLang="es-419"/>
              <a:t> como </a:t>
            </a:r>
            <a:r>
              <a:rPr lang="es-ES" altLang="es-419">
                <a:solidFill>
                  <a:srgbClr val="0066FF"/>
                </a:solidFill>
              </a:rPr>
              <a:t>generalización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/>
              <a:t>Evita definir repetidas veces </a:t>
            </a:r>
            <a:br>
              <a:rPr lang="es-ES" altLang="es-419"/>
            </a:br>
            <a:r>
              <a:rPr lang="es-ES" altLang="es-419"/>
              <a:t>las </a:t>
            </a:r>
            <a:r>
              <a:rPr lang="es-ES" altLang="es-419">
                <a:solidFill>
                  <a:srgbClr val="0066FF"/>
                </a:solidFill>
              </a:rPr>
              <a:t>características comunes</a:t>
            </a:r>
            <a:r>
              <a:rPr lang="es-ES" altLang="es-419"/>
              <a:t> a</a:t>
            </a:r>
            <a:br>
              <a:rPr lang="es-ES" altLang="es-419"/>
            </a:br>
            <a:r>
              <a:rPr lang="es-ES" altLang="es-419"/>
              <a:t>varias clases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/>
              <a:t>Una de las clases </a:t>
            </a:r>
            <a:r>
              <a:rPr lang="es-ES" altLang="es-419">
                <a:solidFill>
                  <a:srgbClr val="0066FF"/>
                </a:solidFill>
              </a:rPr>
              <a:t>comparte</a:t>
            </a:r>
            <a:r>
              <a:rPr lang="es-ES" altLang="es-419"/>
              <a:t> la </a:t>
            </a:r>
            <a:r>
              <a:rPr lang="es-ES" altLang="es-419">
                <a:solidFill>
                  <a:srgbClr val="0066FF"/>
                </a:solidFill>
              </a:rPr>
              <a:t>estructura</a:t>
            </a:r>
            <a:r>
              <a:rPr lang="es-ES" altLang="es-419"/>
              <a:t> y/o el </a:t>
            </a:r>
            <a:r>
              <a:rPr lang="es-ES" altLang="es-419">
                <a:solidFill>
                  <a:srgbClr val="0066FF"/>
                </a:solidFill>
              </a:rPr>
              <a:t>comportamiento</a:t>
            </a:r>
            <a:r>
              <a:rPr lang="es-ES" altLang="es-419"/>
              <a:t> de otra(s) clase(s).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/>
              <a:t>También se denomina relación “</a:t>
            </a:r>
            <a:r>
              <a:rPr lang="es-ES" altLang="es-419" i="1"/>
              <a:t>es un/a</a:t>
            </a:r>
            <a:r>
              <a:rPr lang="es-ES" altLang="es-419"/>
              <a:t>” (</a:t>
            </a:r>
            <a:r>
              <a:rPr lang="es-ES" altLang="es-419" i="1"/>
              <a:t>is a</a:t>
            </a:r>
            <a:r>
              <a:rPr lang="es-ES" altLang="es-419"/>
              <a:t>)</a:t>
            </a:r>
          </a:p>
        </p:txBody>
      </p:sp>
      <p:sp>
        <p:nvSpPr>
          <p:cNvPr id="22532" name="Freeform 9">
            <a:extLst>
              <a:ext uri="{FF2B5EF4-FFF2-40B4-BE49-F238E27FC236}">
                <a16:creationId xmlns:a16="http://schemas.microsoft.com/office/drawing/2014/main" id="{2AF6E586-CAD7-40D3-AFED-946323C4E536}"/>
              </a:ext>
            </a:extLst>
          </p:cNvPr>
          <p:cNvSpPr>
            <a:spLocks/>
          </p:cNvSpPr>
          <p:nvPr/>
        </p:nvSpPr>
        <p:spPr bwMode="auto">
          <a:xfrm>
            <a:off x="9067800" y="2057400"/>
            <a:ext cx="533400" cy="609600"/>
          </a:xfrm>
          <a:custGeom>
            <a:avLst/>
            <a:gdLst>
              <a:gd name="T0" fmla="*/ 119161323 w 901"/>
              <a:gd name="T1" fmla="*/ 39299137 h 790"/>
              <a:gd name="T2" fmla="*/ 87968967 w 901"/>
              <a:gd name="T3" fmla="*/ 88125011 h 790"/>
              <a:gd name="T4" fmla="*/ 41355964 w 901"/>
              <a:gd name="T5" fmla="*/ 162554084 h 790"/>
              <a:gd name="T6" fmla="*/ 10514078 w 901"/>
              <a:gd name="T7" fmla="*/ 215548387 h 790"/>
              <a:gd name="T8" fmla="*/ 0 w 901"/>
              <a:gd name="T9" fmla="*/ 241747297 h 790"/>
              <a:gd name="T10" fmla="*/ 36098925 w 901"/>
              <a:gd name="T11" fmla="*/ 342971763 h 790"/>
              <a:gd name="T12" fmla="*/ 80258644 w 901"/>
              <a:gd name="T13" fmla="*/ 369170673 h 790"/>
              <a:gd name="T14" fmla="*/ 165774326 w 901"/>
              <a:gd name="T15" fmla="*/ 422164976 h 790"/>
              <a:gd name="T16" fmla="*/ 212387329 w 901"/>
              <a:gd name="T17" fmla="*/ 470395139 h 790"/>
              <a:gd name="T18" fmla="*/ 282131895 w 901"/>
              <a:gd name="T19" fmla="*/ 215548387 h 790"/>
              <a:gd name="T20" fmla="*/ 289842219 w 901"/>
              <a:gd name="T21" fmla="*/ 127423376 h 790"/>
              <a:gd name="T22" fmla="*/ 315777536 w 901"/>
              <a:gd name="T23" fmla="*/ 48230163 h 790"/>
              <a:gd name="T24" fmla="*/ 313324251 w 901"/>
              <a:gd name="T25" fmla="*/ 26198910 h 790"/>
              <a:gd name="T26" fmla="*/ 305263458 w 901"/>
              <a:gd name="T27" fmla="*/ 17862823 h 790"/>
              <a:gd name="T28" fmla="*/ 266711248 w 901"/>
              <a:gd name="T29" fmla="*/ 0 h 790"/>
              <a:gd name="T30" fmla="*/ 214840614 w 901"/>
              <a:gd name="T31" fmla="*/ 13099455 h 790"/>
              <a:gd name="T32" fmla="*/ 183648850 w 901"/>
              <a:gd name="T33" fmla="*/ 39299137 h 790"/>
              <a:gd name="T34" fmla="*/ 175937935 w 901"/>
              <a:gd name="T35" fmla="*/ 48230163 h 790"/>
              <a:gd name="T36" fmla="*/ 150003210 w 901"/>
              <a:gd name="T37" fmla="*/ 39299137 h 790"/>
              <a:gd name="T38" fmla="*/ 132128686 w 901"/>
              <a:gd name="T39" fmla="*/ 30963050 h 790"/>
              <a:gd name="T40" fmla="*/ 119161323 w 901"/>
              <a:gd name="T41" fmla="*/ 39299137 h 79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01" h="790">
                <a:moveTo>
                  <a:pt x="340" y="66"/>
                </a:moveTo>
                <a:cubicBezTo>
                  <a:pt x="315" y="105"/>
                  <a:pt x="290" y="120"/>
                  <a:pt x="251" y="148"/>
                </a:cubicBezTo>
                <a:cubicBezTo>
                  <a:pt x="203" y="182"/>
                  <a:pt x="160" y="231"/>
                  <a:pt x="118" y="273"/>
                </a:cubicBezTo>
                <a:cubicBezTo>
                  <a:pt x="88" y="303"/>
                  <a:pt x="60" y="332"/>
                  <a:pt x="30" y="362"/>
                </a:cubicBezTo>
                <a:cubicBezTo>
                  <a:pt x="17" y="375"/>
                  <a:pt x="0" y="406"/>
                  <a:pt x="0" y="406"/>
                </a:cubicBezTo>
                <a:cubicBezTo>
                  <a:pt x="9" y="463"/>
                  <a:pt x="42" y="557"/>
                  <a:pt x="103" y="576"/>
                </a:cubicBezTo>
                <a:cubicBezTo>
                  <a:pt x="142" y="601"/>
                  <a:pt x="187" y="601"/>
                  <a:pt x="229" y="620"/>
                </a:cubicBezTo>
                <a:cubicBezTo>
                  <a:pt x="309" y="657"/>
                  <a:pt x="389" y="683"/>
                  <a:pt x="473" y="709"/>
                </a:cubicBezTo>
                <a:cubicBezTo>
                  <a:pt x="520" y="740"/>
                  <a:pt x="552" y="774"/>
                  <a:pt x="606" y="790"/>
                </a:cubicBezTo>
                <a:cubicBezTo>
                  <a:pt x="797" y="753"/>
                  <a:pt x="771" y="505"/>
                  <a:pt x="805" y="362"/>
                </a:cubicBezTo>
                <a:cubicBezTo>
                  <a:pt x="808" y="327"/>
                  <a:pt x="805" y="252"/>
                  <a:pt x="827" y="214"/>
                </a:cubicBezTo>
                <a:cubicBezTo>
                  <a:pt x="853" y="169"/>
                  <a:pt x="885" y="132"/>
                  <a:pt x="901" y="81"/>
                </a:cubicBezTo>
                <a:cubicBezTo>
                  <a:pt x="899" y="69"/>
                  <a:pt x="900" y="55"/>
                  <a:pt x="894" y="44"/>
                </a:cubicBezTo>
                <a:cubicBezTo>
                  <a:pt x="889" y="36"/>
                  <a:pt x="880" y="33"/>
                  <a:pt x="871" y="30"/>
                </a:cubicBezTo>
                <a:cubicBezTo>
                  <a:pt x="836" y="18"/>
                  <a:pt x="797" y="11"/>
                  <a:pt x="761" y="0"/>
                </a:cubicBezTo>
                <a:cubicBezTo>
                  <a:pt x="704" y="5"/>
                  <a:pt x="667" y="13"/>
                  <a:pt x="613" y="22"/>
                </a:cubicBezTo>
                <a:cubicBezTo>
                  <a:pt x="577" y="35"/>
                  <a:pt x="558" y="43"/>
                  <a:pt x="524" y="66"/>
                </a:cubicBezTo>
                <a:cubicBezTo>
                  <a:pt x="517" y="71"/>
                  <a:pt x="502" y="81"/>
                  <a:pt x="502" y="81"/>
                </a:cubicBezTo>
                <a:cubicBezTo>
                  <a:pt x="457" y="67"/>
                  <a:pt x="502" y="80"/>
                  <a:pt x="428" y="66"/>
                </a:cubicBezTo>
                <a:cubicBezTo>
                  <a:pt x="411" y="63"/>
                  <a:pt x="395" y="50"/>
                  <a:pt x="377" y="52"/>
                </a:cubicBezTo>
                <a:cubicBezTo>
                  <a:pt x="364" y="54"/>
                  <a:pt x="352" y="61"/>
                  <a:pt x="340" y="66"/>
                </a:cubicBezTo>
                <a:close/>
              </a:path>
            </a:pathLst>
          </a:cu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22533" name="Rectangle 10">
            <a:extLst>
              <a:ext uri="{FF2B5EF4-FFF2-40B4-BE49-F238E27FC236}">
                <a16:creationId xmlns:a16="http://schemas.microsoft.com/office/drawing/2014/main" id="{4060350F-19B0-43E8-A684-10997009E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3124200"/>
            <a:ext cx="5334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22534" name="Oval 11">
            <a:extLst>
              <a:ext uri="{FF2B5EF4-FFF2-40B4-BE49-F238E27FC236}">
                <a16:creationId xmlns:a16="http://schemas.microsoft.com/office/drawing/2014/main" id="{860684C1-235B-4B5B-A3F6-80DE14B13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3276600"/>
            <a:ext cx="685800" cy="7620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22535" name="AutoShape 12">
            <a:extLst>
              <a:ext uri="{FF2B5EF4-FFF2-40B4-BE49-F238E27FC236}">
                <a16:creationId xmlns:a16="http://schemas.microsoft.com/office/drawing/2014/main" id="{E48D2ABE-B191-4EB1-9A67-2E9228F04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3048000"/>
            <a:ext cx="457200" cy="5334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22536" name="Line 13">
            <a:extLst>
              <a:ext uri="{FF2B5EF4-FFF2-40B4-BE49-F238E27FC236}">
                <a16:creationId xmlns:a16="http://schemas.microsoft.com/office/drawing/2014/main" id="{340959E6-6061-48ED-8346-639A9B773D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0600" y="2590800"/>
            <a:ext cx="609600" cy="533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22537" name="Line 14">
            <a:extLst>
              <a:ext uri="{FF2B5EF4-FFF2-40B4-BE49-F238E27FC236}">
                <a16:creationId xmlns:a16="http://schemas.microsoft.com/office/drawing/2014/main" id="{A9046B2B-7740-48C6-862F-456819638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2600" y="2667000"/>
            <a:ext cx="76200" cy="6096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22538" name="Line 15">
            <a:extLst>
              <a:ext uri="{FF2B5EF4-FFF2-40B4-BE49-F238E27FC236}">
                <a16:creationId xmlns:a16="http://schemas.microsoft.com/office/drawing/2014/main" id="{A867F800-6112-4A12-900A-33CC0C8B9A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25000" y="2362200"/>
            <a:ext cx="533400" cy="914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7380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804872A-F6EB-4726-816A-4DD930E8F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Relación de Herencia (vocabulario)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176D5E-1FAF-4E21-9655-3D14601D6C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altLang="es-419" sz="2400" b="1">
                <a:solidFill>
                  <a:srgbClr val="0066FF"/>
                </a:solidFill>
              </a:rPr>
              <a:t>Clase base o superclase</a:t>
            </a:r>
            <a:r>
              <a:rPr lang="es-ES" altLang="es-419" sz="2400"/>
              <a:t>: clase de la cual se hereda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 b="1">
                <a:solidFill>
                  <a:srgbClr val="0066FF"/>
                </a:solidFill>
              </a:rPr>
              <a:t>Clase derivada o subclase</a:t>
            </a:r>
            <a:r>
              <a:rPr lang="es-ES" altLang="es-419" sz="2400"/>
              <a:t>: clase que hereda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 b="1">
                <a:solidFill>
                  <a:srgbClr val="0066FF"/>
                </a:solidFill>
              </a:rPr>
              <a:t>Herencia simple</a:t>
            </a:r>
            <a:r>
              <a:rPr lang="es-ES" altLang="es-419" sz="2400"/>
              <a:t>: Hereda de una sola clase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 b="1">
                <a:solidFill>
                  <a:srgbClr val="0066FF"/>
                </a:solidFill>
              </a:rPr>
              <a:t>Herencia múltiple</a:t>
            </a:r>
            <a:r>
              <a:rPr lang="es-ES" altLang="es-419" sz="2400"/>
              <a:t>: Hereda de varias clases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 sz="2000"/>
              <a:t>Java solo la soporta parcialmente</a:t>
            </a:r>
          </a:p>
          <a:p>
            <a:pPr lvl="1" eaLnBrk="1" hangingPunct="1">
              <a:lnSpc>
                <a:spcPct val="90000"/>
              </a:lnSpc>
            </a:pPr>
            <a:r>
              <a:rPr lang="es-ES" altLang="es-419" sz="2000"/>
              <a:t>Presenta diversos problemas (¿qué hacer cuando se hereda más de una vez de la misma clase?)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 b="1">
                <a:solidFill>
                  <a:srgbClr val="0066FF"/>
                </a:solidFill>
              </a:rPr>
              <a:t>Clase abstracta</a:t>
            </a:r>
            <a:r>
              <a:rPr lang="es-ES" altLang="es-419" sz="2400"/>
              <a:t>: La que no lleva, ni puede llevar, ningún objeto asociado</a:t>
            </a:r>
          </a:p>
          <a:p>
            <a:pPr eaLnBrk="1" hangingPunct="1">
              <a:lnSpc>
                <a:spcPct val="90000"/>
              </a:lnSpc>
            </a:pPr>
            <a:r>
              <a:rPr lang="es-ES" altLang="es-419" sz="2400" b="1">
                <a:solidFill>
                  <a:srgbClr val="0066FF"/>
                </a:solidFill>
              </a:rPr>
              <a:t>Polimorfismo</a:t>
            </a:r>
            <a:r>
              <a:rPr lang="es-ES" altLang="es-419" sz="2400"/>
              <a:t>: Posibilidad de usar indistintamente todos los objetos de un clase y derivadas.</a:t>
            </a:r>
          </a:p>
          <a:p>
            <a:pPr eaLnBrk="1" hangingPunct="1">
              <a:lnSpc>
                <a:spcPct val="90000"/>
              </a:lnSpc>
            </a:pPr>
            <a:endParaRPr lang="es-ES" altLang="es-419" sz="2400"/>
          </a:p>
        </p:txBody>
      </p:sp>
    </p:spTree>
    <p:extLst>
      <p:ext uri="{BB962C8B-B14F-4D97-AF65-F5344CB8AC3E}">
        <p14:creationId xmlns:p14="http://schemas.microsoft.com/office/powerpoint/2010/main" val="533411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BE2134E-7393-4079-8601-6A1B086D67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Relación de Herencia (ejemplo)</a:t>
            </a:r>
          </a:p>
        </p:txBody>
      </p:sp>
      <p:grpSp>
        <p:nvGrpSpPr>
          <p:cNvPr id="24579" name="Group 60">
            <a:extLst>
              <a:ext uri="{FF2B5EF4-FFF2-40B4-BE49-F238E27FC236}">
                <a16:creationId xmlns:a16="http://schemas.microsoft.com/office/drawing/2014/main" id="{A568A17A-7160-4069-98E1-966A6AEC630C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828800"/>
            <a:ext cx="7543800" cy="4484688"/>
            <a:chOff x="624" y="1152"/>
            <a:chExt cx="4752" cy="2825"/>
          </a:xfrm>
        </p:grpSpPr>
        <p:sp>
          <p:nvSpPr>
            <p:cNvPr id="24595" name="Rectangle 4">
              <a:extLst>
                <a:ext uri="{FF2B5EF4-FFF2-40B4-BE49-F238E27FC236}">
                  <a16:creationId xmlns:a16="http://schemas.microsoft.com/office/drawing/2014/main" id="{9E667C17-0D8B-47F1-9CFC-33EB930E3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412"/>
              <a:ext cx="1044" cy="437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4596" name="Rectangle 5">
              <a:extLst>
                <a:ext uri="{FF2B5EF4-FFF2-40B4-BE49-F238E27FC236}">
                  <a16:creationId xmlns:a16="http://schemas.microsoft.com/office/drawing/2014/main" id="{E5992D89-FFBF-409E-8A78-B1868F072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" y="2453"/>
              <a:ext cx="99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200">
                  <a:solidFill>
                    <a:schemeClr val="tx2"/>
                  </a:solidFill>
                  <a:latin typeface="Helvetica" panose="020B0604020202020204" pitchFamily="34" charset="0"/>
                </a:rPr>
                <a:t>Figura plana</a:t>
              </a:r>
              <a:endParaRPr lang="es-ES" altLang="es-419" sz="2000">
                <a:solidFill>
                  <a:schemeClr val="tx2"/>
                </a:solidFill>
              </a:endParaRPr>
            </a:p>
          </p:txBody>
        </p:sp>
        <p:sp>
          <p:nvSpPr>
            <p:cNvPr id="24597" name="Rectangle 8">
              <a:extLst>
                <a:ext uri="{FF2B5EF4-FFF2-40B4-BE49-F238E27FC236}">
                  <a16:creationId xmlns:a16="http://schemas.microsoft.com/office/drawing/2014/main" id="{33755384-EF07-40E0-88E9-76FFB9166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0" y="1934"/>
              <a:ext cx="1011" cy="429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4598" name="Rectangle 9">
              <a:extLst>
                <a:ext uri="{FF2B5EF4-FFF2-40B4-BE49-F238E27FC236}">
                  <a16:creationId xmlns:a16="http://schemas.microsoft.com/office/drawing/2014/main" id="{DA1D1095-40E8-477F-8FDE-2670EA692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961"/>
              <a:ext cx="73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200">
                  <a:solidFill>
                    <a:schemeClr val="tx2"/>
                  </a:solidFill>
                  <a:latin typeface="Helvetica" panose="020B0604020202020204" pitchFamily="34" charset="0"/>
                </a:rPr>
                <a:t>Triángulo</a:t>
              </a:r>
              <a:endParaRPr lang="es-ES" altLang="es-419" sz="2000">
                <a:solidFill>
                  <a:schemeClr val="tx2"/>
                </a:solidFill>
              </a:endParaRPr>
            </a:p>
          </p:txBody>
        </p:sp>
        <p:sp>
          <p:nvSpPr>
            <p:cNvPr id="24599" name="Rectangle 12">
              <a:extLst>
                <a:ext uri="{FF2B5EF4-FFF2-40B4-BE49-F238E27FC236}">
                  <a16:creationId xmlns:a16="http://schemas.microsoft.com/office/drawing/2014/main" id="{346C5A01-4C85-48BB-B155-891503AD1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" y="3536"/>
              <a:ext cx="961" cy="437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4600" name="Rectangle 13">
              <a:extLst>
                <a:ext uri="{FF2B5EF4-FFF2-40B4-BE49-F238E27FC236}">
                  <a16:creationId xmlns:a16="http://schemas.microsoft.com/office/drawing/2014/main" id="{AD5BA959-E4F8-4AB0-84C7-D52238828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3578"/>
              <a:ext cx="90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200">
                  <a:solidFill>
                    <a:schemeClr val="tx2"/>
                  </a:solidFill>
                  <a:latin typeface="Helvetica" panose="020B0604020202020204" pitchFamily="34" charset="0"/>
                </a:rPr>
                <a:t>Rectángulo</a:t>
              </a:r>
              <a:endParaRPr lang="es-ES" altLang="es-419" sz="2000">
                <a:solidFill>
                  <a:schemeClr val="tx2"/>
                </a:solidFill>
              </a:endParaRPr>
            </a:p>
          </p:txBody>
        </p:sp>
        <p:sp>
          <p:nvSpPr>
            <p:cNvPr id="24601" name="Rectangle 16">
              <a:extLst>
                <a:ext uri="{FF2B5EF4-FFF2-40B4-BE49-F238E27FC236}">
                  <a16:creationId xmlns:a16="http://schemas.microsoft.com/office/drawing/2014/main" id="{40555C1E-5BF2-48DB-9FA5-50EF7530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" y="1152"/>
              <a:ext cx="862" cy="436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4602" name="Rectangle 17">
              <a:extLst>
                <a:ext uri="{FF2B5EF4-FFF2-40B4-BE49-F238E27FC236}">
                  <a16:creationId xmlns:a16="http://schemas.microsoft.com/office/drawing/2014/main" id="{E5E10102-81F2-4F65-BC74-389725C68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" y="1193"/>
              <a:ext cx="8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200">
                  <a:solidFill>
                    <a:schemeClr val="tx2"/>
                  </a:solidFill>
                  <a:latin typeface="Helvetica" panose="020B0604020202020204" pitchFamily="34" charset="0"/>
                </a:rPr>
                <a:t>Equilátero</a:t>
              </a:r>
              <a:endParaRPr lang="es-ES" altLang="es-419" sz="2000">
                <a:solidFill>
                  <a:schemeClr val="tx2"/>
                </a:solidFill>
              </a:endParaRPr>
            </a:p>
          </p:txBody>
        </p:sp>
        <p:sp>
          <p:nvSpPr>
            <p:cNvPr id="24603" name="Rectangle 20">
              <a:extLst>
                <a:ext uri="{FF2B5EF4-FFF2-40B4-BE49-F238E27FC236}">
                  <a16:creationId xmlns:a16="http://schemas.microsoft.com/office/drawing/2014/main" id="{85F65A23-CE15-4635-9872-4651F8F2B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" y="2626"/>
              <a:ext cx="820" cy="437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4604" name="Rectangle 21">
              <a:extLst>
                <a:ext uri="{FF2B5EF4-FFF2-40B4-BE49-F238E27FC236}">
                  <a16:creationId xmlns:a16="http://schemas.microsoft.com/office/drawing/2014/main" id="{2A28775B-256A-4695-B9DB-B7252194C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" y="2667"/>
              <a:ext cx="73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200">
                  <a:solidFill>
                    <a:schemeClr val="tx2"/>
                  </a:solidFill>
                  <a:latin typeface="Helvetica" panose="020B0604020202020204" pitchFamily="34" charset="0"/>
                </a:rPr>
                <a:t>Escaleno</a:t>
              </a:r>
              <a:endParaRPr lang="es-ES" altLang="es-419" sz="2000">
                <a:solidFill>
                  <a:schemeClr val="tx2"/>
                </a:solidFill>
              </a:endParaRPr>
            </a:p>
          </p:txBody>
        </p:sp>
        <p:sp>
          <p:nvSpPr>
            <p:cNvPr id="24605" name="Rectangle 24">
              <a:extLst>
                <a:ext uri="{FF2B5EF4-FFF2-40B4-BE49-F238E27FC236}">
                  <a16:creationId xmlns:a16="http://schemas.microsoft.com/office/drawing/2014/main" id="{35FBCADE-483D-45C8-AA1C-3061DB7D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" y="1906"/>
              <a:ext cx="828" cy="436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4606" name="Rectangle 25">
              <a:extLst>
                <a:ext uri="{FF2B5EF4-FFF2-40B4-BE49-F238E27FC236}">
                  <a16:creationId xmlns:a16="http://schemas.microsoft.com/office/drawing/2014/main" id="{5ECB29DC-72C2-46D1-87C0-17ED9074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" y="1947"/>
              <a:ext cx="74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200">
                  <a:solidFill>
                    <a:schemeClr val="tx2"/>
                  </a:solidFill>
                  <a:latin typeface="Helvetica" panose="020B0604020202020204" pitchFamily="34" charset="0"/>
                </a:rPr>
                <a:t>Isósceles</a:t>
              </a:r>
              <a:endParaRPr lang="es-ES" altLang="es-419" sz="2000">
                <a:solidFill>
                  <a:schemeClr val="tx2"/>
                </a:solidFill>
              </a:endParaRPr>
            </a:p>
          </p:txBody>
        </p:sp>
        <p:sp>
          <p:nvSpPr>
            <p:cNvPr id="24607" name="Rectangle 28">
              <a:extLst>
                <a:ext uri="{FF2B5EF4-FFF2-40B4-BE49-F238E27FC236}">
                  <a16:creationId xmlns:a16="http://schemas.microsoft.com/office/drawing/2014/main" id="{74805251-66F9-4326-A0C9-61ACC5311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541"/>
              <a:ext cx="853" cy="436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4608" name="Rectangle 29">
              <a:extLst>
                <a:ext uri="{FF2B5EF4-FFF2-40B4-BE49-F238E27FC236}">
                  <a16:creationId xmlns:a16="http://schemas.microsoft.com/office/drawing/2014/main" id="{7BA22BCD-4CA9-49BB-AF6F-6DC2414FA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4" y="3582"/>
              <a:ext cx="78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2200">
                  <a:solidFill>
                    <a:schemeClr val="tx2"/>
                  </a:solidFill>
                  <a:latin typeface="Helvetica" panose="020B0604020202020204" pitchFamily="34" charset="0"/>
                </a:rPr>
                <a:t>Cuadrado</a:t>
              </a:r>
              <a:endParaRPr lang="es-ES" altLang="es-419" sz="2000">
                <a:solidFill>
                  <a:schemeClr val="tx2"/>
                </a:solidFill>
              </a:endParaRPr>
            </a:p>
          </p:txBody>
        </p:sp>
        <p:sp>
          <p:nvSpPr>
            <p:cNvPr id="24609" name="Line 32">
              <a:extLst>
                <a:ext uri="{FF2B5EF4-FFF2-40B4-BE49-F238E27FC236}">
                  <a16:creationId xmlns:a16="http://schemas.microsoft.com/office/drawing/2014/main" id="{B4924ED8-A156-4722-AA6A-D6C68EFCD5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8" y="2268"/>
              <a:ext cx="878" cy="222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4610" name="Freeform 33">
              <a:extLst>
                <a:ext uri="{FF2B5EF4-FFF2-40B4-BE49-F238E27FC236}">
                  <a16:creationId xmlns:a16="http://schemas.microsoft.com/office/drawing/2014/main" id="{39B19BE9-1D50-48C4-9CDB-1F165AB4E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" y="2342"/>
              <a:ext cx="261" cy="173"/>
            </a:xfrm>
            <a:custGeom>
              <a:avLst/>
              <a:gdLst>
                <a:gd name="T0" fmla="*/ 0 w 261"/>
                <a:gd name="T1" fmla="*/ 148 h 173"/>
                <a:gd name="T2" fmla="*/ 261 w 261"/>
                <a:gd name="T3" fmla="*/ 173 h 173"/>
                <a:gd name="T4" fmla="*/ 220 w 261"/>
                <a:gd name="T5" fmla="*/ 0 h 173"/>
                <a:gd name="T6" fmla="*/ 0 w 261"/>
                <a:gd name="T7" fmla="*/ 148 h 1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1" h="173">
                  <a:moveTo>
                    <a:pt x="0" y="148"/>
                  </a:moveTo>
                  <a:lnTo>
                    <a:pt x="261" y="173"/>
                  </a:lnTo>
                  <a:lnTo>
                    <a:pt x="220" y="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4611" name="Line 34">
              <a:extLst>
                <a:ext uri="{FF2B5EF4-FFF2-40B4-BE49-F238E27FC236}">
                  <a16:creationId xmlns:a16="http://schemas.microsoft.com/office/drawing/2014/main" id="{26A2999D-02AD-4A72-9177-8DFBBC769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5" y="3755"/>
              <a:ext cx="903" cy="1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4612" name="Freeform 35">
              <a:extLst>
                <a:ext uri="{FF2B5EF4-FFF2-40B4-BE49-F238E27FC236}">
                  <a16:creationId xmlns:a16="http://schemas.microsoft.com/office/drawing/2014/main" id="{8B56BD6F-50D7-44C9-AB83-D8211CD7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3664"/>
              <a:ext cx="249" cy="181"/>
            </a:xfrm>
            <a:custGeom>
              <a:avLst/>
              <a:gdLst>
                <a:gd name="T0" fmla="*/ 0 w 249"/>
                <a:gd name="T1" fmla="*/ 91 h 181"/>
                <a:gd name="T2" fmla="*/ 249 w 249"/>
                <a:gd name="T3" fmla="*/ 181 h 181"/>
                <a:gd name="T4" fmla="*/ 249 w 249"/>
                <a:gd name="T5" fmla="*/ 0 h 181"/>
                <a:gd name="T6" fmla="*/ 0 w 249"/>
                <a:gd name="T7" fmla="*/ 91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9" h="181">
                  <a:moveTo>
                    <a:pt x="0" y="91"/>
                  </a:moveTo>
                  <a:lnTo>
                    <a:pt x="249" y="181"/>
                  </a:lnTo>
                  <a:lnTo>
                    <a:pt x="249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4613" name="Line 36">
              <a:extLst>
                <a:ext uri="{FF2B5EF4-FFF2-40B4-BE49-F238E27FC236}">
                  <a16:creationId xmlns:a16="http://schemas.microsoft.com/office/drawing/2014/main" id="{2600C7D8-AAFC-44A9-AD9B-5CBF80AA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1" y="2124"/>
              <a:ext cx="962" cy="12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4614" name="Freeform 37">
              <a:extLst>
                <a:ext uri="{FF2B5EF4-FFF2-40B4-BE49-F238E27FC236}">
                  <a16:creationId xmlns:a16="http://schemas.microsoft.com/office/drawing/2014/main" id="{5EF57357-F44B-4838-A860-1B6126AF8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" y="2041"/>
              <a:ext cx="249" cy="182"/>
            </a:xfrm>
            <a:custGeom>
              <a:avLst/>
              <a:gdLst>
                <a:gd name="T0" fmla="*/ 0 w 249"/>
                <a:gd name="T1" fmla="*/ 95 h 182"/>
                <a:gd name="T2" fmla="*/ 249 w 249"/>
                <a:gd name="T3" fmla="*/ 182 h 182"/>
                <a:gd name="T4" fmla="*/ 249 w 249"/>
                <a:gd name="T5" fmla="*/ 0 h 182"/>
                <a:gd name="T6" fmla="*/ 0 w 249"/>
                <a:gd name="T7" fmla="*/ 95 h 1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9" h="182">
                  <a:moveTo>
                    <a:pt x="0" y="95"/>
                  </a:moveTo>
                  <a:lnTo>
                    <a:pt x="249" y="182"/>
                  </a:lnTo>
                  <a:lnTo>
                    <a:pt x="249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4615" name="Line 38">
              <a:extLst>
                <a:ext uri="{FF2B5EF4-FFF2-40B4-BE49-F238E27FC236}">
                  <a16:creationId xmlns:a16="http://schemas.microsoft.com/office/drawing/2014/main" id="{329DA2D3-1372-4894-94D9-F06DB752AD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1" y="1543"/>
              <a:ext cx="941" cy="387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4616" name="Freeform 39">
              <a:extLst>
                <a:ext uri="{FF2B5EF4-FFF2-40B4-BE49-F238E27FC236}">
                  <a16:creationId xmlns:a16="http://schemas.microsoft.com/office/drawing/2014/main" id="{68145127-EB53-4122-93EA-2BC194254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" y="1753"/>
              <a:ext cx="261" cy="177"/>
            </a:xfrm>
            <a:custGeom>
              <a:avLst/>
              <a:gdLst>
                <a:gd name="T0" fmla="*/ 0 w 261"/>
                <a:gd name="T1" fmla="*/ 177 h 177"/>
                <a:gd name="T2" fmla="*/ 261 w 261"/>
                <a:gd name="T3" fmla="*/ 165 h 177"/>
                <a:gd name="T4" fmla="*/ 195 w 261"/>
                <a:gd name="T5" fmla="*/ 0 h 177"/>
                <a:gd name="T6" fmla="*/ 0 w 261"/>
                <a:gd name="T7" fmla="*/ 177 h 1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1" h="177">
                  <a:moveTo>
                    <a:pt x="0" y="177"/>
                  </a:moveTo>
                  <a:lnTo>
                    <a:pt x="261" y="165"/>
                  </a:lnTo>
                  <a:lnTo>
                    <a:pt x="195" y="0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4617" name="Line 40">
              <a:extLst>
                <a:ext uri="{FF2B5EF4-FFF2-40B4-BE49-F238E27FC236}">
                  <a16:creationId xmlns:a16="http://schemas.microsoft.com/office/drawing/2014/main" id="{6753EA04-6023-44BB-8B92-3C2A33F781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61" y="2330"/>
              <a:ext cx="970" cy="35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4618" name="Freeform 41">
              <a:extLst>
                <a:ext uri="{FF2B5EF4-FFF2-40B4-BE49-F238E27FC236}">
                  <a16:creationId xmlns:a16="http://schemas.microsoft.com/office/drawing/2014/main" id="{1DCC0304-9B75-49DC-8214-7D951F6FB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" y="2330"/>
              <a:ext cx="266" cy="173"/>
            </a:xfrm>
            <a:custGeom>
              <a:avLst/>
              <a:gdLst>
                <a:gd name="T0" fmla="*/ 0 w 266"/>
                <a:gd name="T1" fmla="*/ 0 h 173"/>
                <a:gd name="T2" fmla="*/ 266 w 266"/>
                <a:gd name="T3" fmla="*/ 0 h 173"/>
                <a:gd name="T4" fmla="*/ 199 w 266"/>
                <a:gd name="T5" fmla="*/ 173 h 173"/>
                <a:gd name="T6" fmla="*/ 0 w 266"/>
                <a:gd name="T7" fmla="*/ 0 h 1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6" h="173">
                  <a:moveTo>
                    <a:pt x="0" y="0"/>
                  </a:moveTo>
                  <a:lnTo>
                    <a:pt x="266" y="0"/>
                  </a:lnTo>
                  <a:lnTo>
                    <a:pt x="199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4619" name="Line 42">
              <a:extLst>
                <a:ext uri="{FF2B5EF4-FFF2-40B4-BE49-F238E27FC236}">
                  <a16:creationId xmlns:a16="http://schemas.microsoft.com/office/drawing/2014/main" id="{CE295EF1-806E-4BC1-8F52-C53B2BA90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61" y="2849"/>
              <a:ext cx="1179" cy="847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4620" name="Freeform 43">
              <a:extLst>
                <a:ext uri="{FF2B5EF4-FFF2-40B4-BE49-F238E27FC236}">
                  <a16:creationId xmlns:a16="http://schemas.microsoft.com/office/drawing/2014/main" id="{29201C3D-9F12-443B-9148-E3B32E7C4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" y="2849"/>
              <a:ext cx="257" cy="218"/>
            </a:xfrm>
            <a:custGeom>
              <a:avLst/>
              <a:gdLst>
                <a:gd name="T0" fmla="*/ 0 w 257"/>
                <a:gd name="T1" fmla="*/ 0 h 218"/>
                <a:gd name="T2" fmla="*/ 257 w 257"/>
                <a:gd name="T3" fmla="*/ 70 h 218"/>
                <a:gd name="T4" fmla="*/ 149 w 257"/>
                <a:gd name="T5" fmla="*/ 218 h 218"/>
                <a:gd name="T6" fmla="*/ 0 w 257"/>
                <a:gd name="T7" fmla="*/ 0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7" h="218">
                  <a:moveTo>
                    <a:pt x="0" y="0"/>
                  </a:moveTo>
                  <a:lnTo>
                    <a:pt x="257" y="70"/>
                  </a:lnTo>
                  <a:lnTo>
                    <a:pt x="149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67645" name="Group 61">
            <a:extLst>
              <a:ext uri="{FF2B5EF4-FFF2-40B4-BE49-F238E27FC236}">
                <a16:creationId xmlns:a16="http://schemas.microsoft.com/office/drawing/2014/main" id="{A88607E3-1811-41BA-9353-1B0CCCE9558A}"/>
              </a:ext>
            </a:extLst>
          </p:cNvPr>
          <p:cNvGrpSpPr>
            <a:grpSpLocks/>
          </p:cNvGrpSpPr>
          <p:nvPr/>
        </p:nvGrpSpPr>
        <p:grpSpPr bwMode="auto">
          <a:xfrm>
            <a:off x="6057900" y="990601"/>
            <a:ext cx="4610100" cy="4479925"/>
            <a:chOff x="2880" y="624"/>
            <a:chExt cx="2904" cy="2822"/>
          </a:xfrm>
        </p:grpSpPr>
        <p:pic>
          <p:nvPicPr>
            <p:cNvPr id="24593" name="Picture 62" descr="WB01753_">
              <a:extLst>
                <a:ext uri="{FF2B5EF4-FFF2-40B4-BE49-F238E27FC236}">
                  <a16:creationId xmlns:a16="http://schemas.microsoft.com/office/drawing/2014/main" id="{C62083F8-49D3-4B6B-B271-3AC84542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624"/>
              <a:ext cx="1608" cy="2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94" name="Text Box 63">
              <a:extLst>
                <a:ext uri="{FF2B5EF4-FFF2-40B4-BE49-F238E27FC236}">
                  <a16:creationId xmlns:a16="http://schemas.microsoft.com/office/drawing/2014/main" id="{A00728F9-4D67-403B-BA50-311689A2C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248"/>
              <a:ext cx="1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b="1">
                  <a:solidFill>
                    <a:srgbClr val="FF5050"/>
                  </a:solidFill>
                </a:rPr>
                <a:t>Polimorfismo</a:t>
              </a:r>
            </a:p>
          </p:txBody>
        </p:sp>
      </p:grpSp>
      <p:grpSp>
        <p:nvGrpSpPr>
          <p:cNvPr id="67648" name="Group 64">
            <a:extLst>
              <a:ext uri="{FF2B5EF4-FFF2-40B4-BE49-F238E27FC236}">
                <a16:creationId xmlns:a16="http://schemas.microsoft.com/office/drawing/2014/main" id="{24C8CC46-E19C-4EC6-B206-DFDEE3628927}"/>
              </a:ext>
            </a:extLst>
          </p:cNvPr>
          <p:cNvGrpSpPr>
            <a:grpSpLocks/>
          </p:cNvGrpSpPr>
          <p:nvPr/>
        </p:nvGrpSpPr>
        <p:grpSpPr bwMode="auto">
          <a:xfrm>
            <a:off x="2324100" y="2895600"/>
            <a:ext cx="2343150" cy="1905000"/>
            <a:chOff x="528" y="1824"/>
            <a:chExt cx="1476" cy="1200"/>
          </a:xfrm>
        </p:grpSpPr>
        <p:pic>
          <p:nvPicPr>
            <p:cNvPr id="24591" name="Picture 65">
              <a:extLst>
                <a:ext uri="{FF2B5EF4-FFF2-40B4-BE49-F238E27FC236}">
                  <a16:creationId xmlns:a16="http://schemas.microsoft.com/office/drawing/2014/main" id="{25F10EAA-E452-4AAB-9673-1A01B9962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160"/>
              <a:ext cx="1344" cy="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92" name="Text Box 66">
              <a:extLst>
                <a:ext uri="{FF2B5EF4-FFF2-40B4-BE49-F238E27FC236}">
                  <a16:creationId xmlns:a16="http://schemas.microsoft.com/office/drawing/2014/main" id="{B0AB7881-8919-4079-98F2-3D17ABD78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824"/>
              <a:ext cx="13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b="1">
                  <a:solidFill>
                    <a:srgbClr val="FF5050"/>
                  </a:solidFill>
                </a:rPr>
                <a:t>Clase abstracta</a:t>
              </a:r>
            </a:p>
          </p:txBody>
        </p:sp>
      </p:grpSp>
      <p:grpSp>
        <p:nvGrpSpPr>
          <p:cNvPr id="67651" name="Group 67">
            <a:extLst>
              <a:ext uri="{FF2B5EF4-FFF2-40B4-BE49-F238E27FC236}">
                <a16:creationId xmlns:a16="http://schemas.microsoft.com/office/drawing/2014/main" id="{9317A04F-5CE5-4204-B308-B3F22C7F57EB}"/>
              </a:ext>
            </a:extLst>
          </p:cNvPr>
          <p:cNvGrpSpPr>
            <a:grpSpLocks/>
          </p:cNvGrpSpPr>
          <p:nvPr/>
        </p:nvGrpSpPr>
        <p:grpSpPr bwMode="auto">
          <a:xfrm>
            <a:off x="5067300" y="5486400"/>
            <a:ext cx="5257800" cy="1371600"/>
            <a:chOff x="2256" y="3456"/>
            <a:chExt cx="3312" cy="864"/>
          </a:xfrm>
        </p:grpSpPr>
        <p:pic>
          <p:nvPicPr>
            <p:cNvPr id="24587" name="Picture 68">
              <a:extLst>
                <a:ext uri="{FF2B5EF4-FFF2-40B4-BE49-F238E27FC236}">
                  <a16:creationId xmlns:a16="http://schemas.microsoft.com/office/drawing/2014/main" id="{B42B7B09-2038-41BF-A744-96D572493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3456"/>
              <a:ext cx="1152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8" name="Picture 69">
              <a:extLst>
                <a:ext uri="{FF2B5EF4-FFF2-40B4-BE49-F238E27FC236}">
                  <a16:creationId xmlns:a16="http://schemas.microsoft.com/office/drawing/2014/main" id="{528A4BBF-4930-4513-B232-89E2FA056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3456"/>
              <a:ext cx="1152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9" name="Text Box 70">
              <a:extLst>
                <a:ext uri="{FF2B5EF4-FFF2-40B4-BE49-F238E27FC236}">
                  <a16:creationId xmlns:a16="http://schemas.microsoft.com/office/drawing/2014/main" id="{AC9AEA7F-6EDF-432B-AF1F-7E03A0978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4032"/>
              <a:ext cx="10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b="1">
                  <a:solidFill>
                    <a:srgbClr val="FF5050"/>
                  </a:solidFill>
                </a:rPr>
                <a:t>Superclase</a:t>
              </a:r>
            </a:p>
          </p:txBody>
        </p:sp>
        <p:sp>
          <p:nvSpPr>
            <p:cNvPr id="24590" name="Text Box 71">
              <a:extLst>
                <a:ext uri="{FF2B5EF4-FFF2-40B4-BE49-F238E27FC236}">
                  <a16:creationId xmlns:a16="http://schemas.microsoft.com/office/drawing/2014/main" id="{318D0220-7A26-4953-9425-4AB7D353C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8" y="3984"/>
              <a:ext cx="8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b="1">
                  <a:solidFill>
                    <a:srgbClr val="FF5050"/>
                  </a:solidFill>
                </a:rPr>
                <a:t>Subclase</a:t>
              </a:r>
            </a:p>
          </p:txBody>
        </p:sp>
      </p:grpSp>
      <p:grpSp>
        <p:nvGrpSpPr>
          <p:cNvPr id="67656" name="Group 72">
            <a:extLst>
              <a:ext uri="{FF2B5EF4-FFF2-40B4-BE49-F238E27FC236}">
                <a16:creationId xmlns:a16="http://schemas.microsoft.com/office/drawing/2014/main" id="{65F764CF-F97F-46F0-8386-6AA3CCCFE9E8}"/>
              </a:ext>
            </a:extLst>
          </p:cNvPr>
          <p:cNvGrpSpPr>
            <a:grpSpLocks/>
          </p:cNvGrpSpPr>
          <p:nvPr/>
        </p:nvGrpSpPr>
        <p:grpSpPr bwMode="auto">
          <a:xfrm>
            <a:off x="3848100" y="3352800"/>
            <a:ext cx="5105400" cy="3124200"/>
            <a:chOff x="1488" y="2112"/>
            <a:chExt cx="3216" cy="1968"/>
          </a:xfrm>
        </p:grpSpPr>
        <p:pic>
          <p:nvPicPr>
            <p:cNvPr id="24584" name="Picture 73">
              <a:extLst>
                <a:ext uri="{FF2B5EF4-FFF2-40B4-BE49-F238E27FC236}">
                  <a16:creationId xmlns:a16="http://schemas.microsoft.com/office/drawing/2014/main" id="{F435F881-7A45-474B-81B2-D2C6D0D3C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112"/>
              <a:ext cx="1248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5" name="Text Box 74">
              <a:extLst>
                <a:ext uri="{FF2B5EF4-FFF2-40B4-BE49-F238E27FC236}">
                  <a16:creationId xmlns:a16="http://schemas.microsoft.com/office/drawing/2014/main" id="{6D9DAA47-4904-49AE-8BC5-7530DD8DA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880"/>
              <a:ext cx="14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b="1">
                  <a:solidFill>
                    <a:srgbClr val="FF5050"/>
                  </a:solidFill>
                </a:rPr>
                <a:t>Herencia simple</a:t>
              </a:r>
            </a:p>
          </p:txBody>
        </p:sp>
        <p:pic>
          <p:nvPicPr>
            <p:cNvPr id="24586" name="Picture 75">
              <a:extLst>
                <a:ext uri="{FF2B5EF4-FFF2-40B4-BE49-F238E27FC236}">
                  <a16:creationId xmlns:a16="http://schemas.microsoft.com/office/drawing/2014/main" id="{091AB215-3A2A-45DB-9253-957FA0B47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3504"/>
              <a:ext cx="1248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625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6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6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6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E44DEFB-E740-41BB-81EC-7E86F230E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Relación de Agregación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0D422CCA-8779-4962-B016-0992FECDB2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229600" cy="5029200"/>
          </a:xfrm>
        </p:spPr>
        <p:txBody>
          <a:bodyPr/>
          <a:lstStyle/>
          <a:p>
            <a:pPr eaLnBrk="1" hangingPunct="1"/>
            <a:r>
              <a:rPr lang="es-ES" altLang="es-419"/>
              <a:t>Una </a:t>
            </a:r>
            <a:r>
              <a:rPr lang="es-ES" altLang="es-419">
                <a:solidFill>
                  <a:srgbClr val="0066FF"/>
                </a:solidFill>
              </a:rPr>
              <a:t>clase</a:t>
            </a:r>
            <a:r>
              <a:rPr lang="es-ES" altLang="es-419"/>
              <a:t> </a:t>
            </a:r>
            <a:r>
              <a:rPr lang="es-ES" altLang="es-419">
                <a:solidFill>
                  <a:srgbClr val="0066FF"/>
                </a:solidFill>
              </a:rPr>
              <a:t>contiene </a:t>
            </a:r>
            <a:r>
              <a:rPr lang="es-ES" altLang="es-419"/>
              <a:t>a otra</a:t>
            </a:r>
            <a:br>
              <a:rPr lang="es-ES" altLang="es-419"/>
            </a:br>
            <a:r>
              <a:rPr lang="es-ES" altLang="es-419">
                <a:solidFill>
                  <a:srgbClr val="0066FF"/>
                </a:solidFill>
              </a:rPr>
              <a:t>clase</a:t>
            </a:r>
            <a:endParaRPr lang="es-ES" altLang="es-419">
              <a:solidFill>
                <a:schemeClr val="hlink"/>
              </a:solidFill>
            </a:endParaRPr>
          </a:p>
          <a:p>
            <a:pPr lvl="1" eaLnBrk="1" hangingPunct="1"/>
            <a:r>
              <a:rPr lang="es-ES" altLang="es-419"/>
              <a:t>Ésta “es parte de” aquélla.</a:t>
            </a:r>
          </a:p>
          <a:p>
            <a:pPr eaLnBrk="1" hangingPunct="1"/>
            <a:r>
              <a:rPr lang="es-ES" altLang="es-419"/>
              <a:t>También se denomina</a:t>
            </a:r>
            <a:br>
              <a:rPr lang="es-ES" altLang="es-419"/>
            </a:br>
            <a:r>
              <a:rPr lang="es-ES" altLang="es-419"/>
              <a:t>relación “es </a:t>
            </a:r>
            <a:r>
              <a:rPr lang="es-ES" altLang="es-419" i="1"/>
              <a:t>parte de</a:t>
            </a:r>
            <a:r>
              <a:rPr lang="es-ES" altLang="es-419"/>
              <a:t>” (has a)</a:t>
            </a:r>
          </a:p>
          <a:p>
            <a:pPr eaLnBrk="1" hangingPunct="1"/>
            <a:r>
              <a:rPr lang="es-ES" altLang="es-419"/>
              <a:t>Una clase puede contener a otra:</a:t>
            </a:r>
          </a:p>
          <a:p>
            <a:pPr lvl="1" eaLnBrk="1" hangingPunct="1"/>
            <a:r>
              <a:rPr lang="es-ES" altLang="es-419">
                <a:solidFill>
                  <a:srgbClr val="0066FF"/>
                </a:solidFill>
              </a:rPr>
              <a:t>Por valor</a:t>
            </a:r>
            <a:r>
              <a:rPr lang="es-ES" altLang="es-419"/>
              <a:t>: Cuando los objetos de la clase contenida se crean y destruyen al mismo tiempo que los de la clase continente</a:t>
            </a:r>
          </a:p>
          <a:p>
            <a:pPr lvl="1" eaLnBrk="1" hangingPunct="1"/>
            <a:r>
              <a:rPr lang="es-ES" altLang="es-419">
                <a:solidFill>
                  <a:srgbClr val="0066FF"/>
                </a:solidFill>
              </a:rPr>
              <a:t>Por referencia</a:t>
            </a:r>
            <a:r>
              <a:rPr lang="es-ES" altLang="es-419"/>
              <a:t>: Cuando no necesariamente ocurre lo anterior</a:t>
            </a:r>
          </a:p>
        </p:txBody>
      </p:sp>
      <p:grpSp>
        <p:nvGrpSpPr>
          <p:cNvPr id="25604" name="Group 4">
            <a:extLst>
              <a:ext uri="{FF2B5EF4-FFF2-40B4-BE49-F238E27FC236}">
                <a16:creationId xmlns:a16="http://schemas.microsoft.com/office/drawing/2014/main" id="{8378661D-E73A-438A-BB8C-B78BFBDD3926}"/>
              </a:ext>
            </a:extLst>
          </p:cNvPr>
          <p:cNvGrpSpPr>
            <a:grpSpLocks/>
          </p:cNvGrpSpPr>
          <p:nvPr/>
        </p:nvGrpSpPr>
        <p:grpSpPr bwMode="auto">
          <a:xfrm>
            <a:off x="7732714" y="1752600"/>
            <a:ext cx="2935287" cy="2667000"/>
            <a:chOff x="3840" y="1152"/>
            <a:chExt cx="1849" cy="1680"/>
          </a:xfrm>
        </p:grpSpPr>
        <p:pic>
          <p:nvPicPr>
            <p:cNvPr id="25605" name="Picture 5">
              <a:extLst>
                <a:ext uri="{FF2B5EF4-FFF2-40B4-BE49-F238E27FC236}">
                  <a16:creationId xmlns:a16="http://schemas.microsoft.com/office/drawing/2014/main" id="{2BE67876-4395-4A3C-8E27-2E62D139B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1536"/>
              <a:ext cx="31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06" name="Picture 6" descr="IN00611_">
              <a:extLst>
                <a:ext uri="{FF2B5EF4-FFF2-40B4-BE49-F238E27FC236}">
                  <a16:creationId xmlns:a16="http://schemas.microsoft.com/office/drawing/2014/main" id="{4AACC99E-61FA-4836-8752-B67DC5536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974"/>
              <a:ext cx="371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7" descr="IN00615_">
              <a:extLst>
                <a:ext uri="{FF2B5EF4-FFF2-40B4-BE49-F238E27FC236}">
                  <a16:creationId xmlns:a16="http://schemas.microsoft.com/office/drawing/2014/main" id="{0E261075-E502-41BA-A72B-4BA5572A4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2304"/>
              <a:ext cx="579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8" name="Picture 8" descr="IN00695_">
              <a:extLst>
                <a:ext uri="{FF2B5EF4-FFF2-40B4-BE49-F238E27FC236}">
                  <a16:creationId xmlns:a16="http://schemas.microsoft.com/office/drawing/2014/main" id="{BAE343F6-2AE7-49C6-8949-2861EF1EF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88"/>
              <a:ext cx="520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9" name="Picture 9" descr="IN01068_">
              <a:extLst>
                <a:ext uri="{FF2B5EF4-FFF2-40B4-BE49-F238E27FC236}">
                  <a16:creationId xmlns:a16="http://schemas.microsoft.com/office/drawing/2014/main" id="{04262241-FDAF-4F3C-8869-EF96AEEA0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" y="2025"/>
              <a:ext cx="432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0" name="Picture 10" descr="TN00285_">
              <a:extLst>
                <a:ext uri="{FF2B5EF4-FFF2-40B4-BE49-F238E27FC236}">
                  <a16:creationId xmlns:a16="http://schemas.microsoft.com/office/drawing/2014/main" id="{E65FB5E4-E410-416F-B918-C77D33633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1728"/>
              <a:ext cx="264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1" name="Picture 11" descr="TR00167_">
              <a:extLst>
                <a:ext uri="{FF2B5EF4-FFF2-40B4-BE49-F238E27FC236}">
                  <a16:creationId xmlns:a16="http://schemas.microsoft.com/office/drawing/2014/main" id="{4B52B4AA-C0E7-468F-B996-D76012EA4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1152"/>
              <a:ext cx="820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2" name="Picture 12" descr="TR00176_">
              <a:extLst>
                <a:ext uri="{FF2B5EF4-FFF2-40B4-BE49-F238E27FC236}">
                  <a16:creationId xmlns:a16="http://schemas.microsoft.com/office/drawing/2014/main" id="{6662E430-5E76-411F-A5CE-8B741EDD7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" y="2160"/>
              <a:ext cx="361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3" name="Picture 13" descr="TR00176_">
              <a:extLst>
                <a:ext uri="{FF2B5EF4-FFF2-40B4-BE49-F238E27FC236}">
                  <a16:creationId xmlns:a16="http://schemas.microsoft.com/office/drawing/2014/main" id="{80F7F932-5C70-404C-A627-1BEB1772E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" y="2256"/>
              <a:ext cx="361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4" name="Picture 14" descr="TR00176_">
              <a:extLst>
                <a:ext uri="{FF2B5EF4-FFF2-40B4-BE49-F238E27FC236}">
                  <a16:creationId xmlns:a16="http://schemas.microsoft.com/office/drawing/2014/main" id="{A1701CE4-859D-42B5-AD3E-E5AC4F5DC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" y="2352"/>
              <a:ext cx="361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5" name="Picture 15" descr="TR00176_">
              <a:extLst>
                <a:ext uri="{FF2B5EF4-FFF2-40B4-BE49-F238E27FC236}">
                  <a16:creationId xmlns:a16="http://schemas.microsoft.com/office/drawing/2014/main" id="{C21201D1-7862-4D7B-A0F7-5549EAB70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8" y="2448"/>
              <a:ext cx="361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0500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B7F6086-C75D-4AF5-9ABF-0A217FDE0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Relación de Agregación</a:t>
            </a:r>
          </a:p>
        </p:txBody>
      </p:sp>
      <p:sp>
        <p:nvSpPr>
          <p:cNvPr id="26627" name="Rectangle 69">
            <a:extLst>
              <a:ext uri="{FF2B5EF4-FFF2-40B4-BE49-F238E27FC236}">
                <a16:creationId xmlns:a16="http://schemas.microsoft.com/office/drawing/2014/main" id="{7E48E549-1127-4FFB-8B1A-A84A9DF8D7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s-419">
                <a:solidFill>
                  <a:schemeClr val="tx2"/>
                </a:solidFill>
              </a:rPr>
              <a:t>Un </a:t>
            </a:r>
            <a:r>
              <a:rPr lang="es-ES" altLang="es-419" b="1">
                <a:solidFill>
                  <a:schemeClr val="tx2"/>
                </a:solidFill>
              </a:rPr>
              <a:t>coche</a:t>
            </a:r>
            <a:r>
              <a:rPr lang="es-ES" altLang="es-419">
                <a:solidFill>
                  <a:schemeClr val="tx2"/>
                </a:solidFill>
              </a:rPr>
              <a:t> está hecho de</a:t>
            </a:r>
          </a:p>
          <a:p>
            <a:pPr eaLnBrk="1" hangingPunct="1"/>
            <a:r>
              <a:rPr lang="es-ES" altLang="es-419">
                <a:solidFill>
                  <a:schemeClr val="tx2"/>
                </a:solidFill>
              </a:rPr>
              <a:t>Volante</a:t>
            </a:r>
          </a:p>
          <a:p>
            <a:pPr eaLnBrk="1" hangingPunct="1"/>
            <a:r>
              <a:rPr lang="es-ES" altLang="es-419">
                <a:solidFill>
                  <a:schemeClr val="tx2"/>
                </a:solidFill>
              </a:rPr>
              <a:t>Palanca de cambio</a:t>
            </a:r>
          </a:p>
          <a:p>
            <a:pPr eaLnBrk="1" hangingPunct="1"/>
            <a:r>
              <a:rPr lang="es-ES" altLang="es-419">
                <a:solidFill>
                  <a:schemeClr val="tx2"/>
                </a:solidFill>
              </a:rPr>
              <a:t>Motor</a:t>
            </a:r>
          </a:p>
          <a:p>
            <a:pPr eaLnBrk="1" hangingPunct="1"/>
            <a:r>
              <a:rPr lang="es-ES" altLang="es-419">
                <a:solidFill>
                  <a:schemeClr val="tx2"/>
                </a:solidFill>
              </a:rPr>
              <a:t>Ruedas</a:t>
            </a:r>
          </a:p>
        </p:txBody>
      </p:sp>
      <p:grpSp>
        <p:nvGrpSpPr>
          <p:cNvPr id="26628" name="Group 120">
            <a:extLst>
              <a:ext uri="{FF2B5EF4-FFF2-40B4-BE49-F238E27FC236}">
                <a16:creationId xmlns:a16="http://schemas.microsoft.com/office/drawing/2014/main" id="{41EEE8BD-D8A8-4F44-A437-5FC5125E74E5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2206626"/>
            <a:ext cx="5113338" cy="4422775"/>
            <a:chOff x="1728" y="1390"/>
            <a:chExt cx="3221" cy="2786"/>
          </a:xfrm>
        </p:grpSpPr>
        <p:sp>
          <p:nvSpPr>
            <p:cNvPr id="26641" name="Rectangle 71">
              <a:extLst>
                <a:ext uri="{FF2B5EF4-FFF2-40B4-BE49-F238E27FC236}">
                  <a16:creationId xmlns:a16="http://schemas.microsoft.com/office/drawing/2014/main" id="{561B9F37-87F3-4A04-A781-49BD0E7B4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" y="3768"/>
              <a:ext cx="1071" cy="408"/>
            </a:xfrm>
            <a:prstGeom prst="rect">
              <a:avLst/>
            </a:prstGeom>
            <a:noFill/>
            <a:ln w="0">
              <a:solidFill>
                <a:srgbClr val="4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6642" name="Rectangle 72">
              <a:extLst>
                <a:ext uri="{FF2B5EF4-FFF2-40B4-BE49-F238E27FC236}">
                  <a16:creationId xmlns:a16="http://schemas.microsoft.com/office/drawing/2014/main" id="{88CA00A6-6AC1-4227-B7FA-2C71DB039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" y="3826"/>
              <a:ext cx="66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>
                  <a:solidFill>
                    <a:srgbClr val="008080"/>
                  </a:solidFill>
                  <a:latin typeface="Arial" panose="020B0604020202020204" pitchFamily="34" charset="0"/>
                </a:rPr>
                <a:t>Ruedas</a:t>
              </a:r>
              <a:endParaRPr lang="es-ES" altLang="es-419"/>
            </a:p>
          </p:txBody>
        </p:sp>
        <p:sp>
          <p:nvSpPr>
            <p:cNvPr id="26643" name="Rectangle 75">
              <a:extLst>
                <a:ext uri="{FF2B5EF4-FFF2-40B4-BE49-F238E27FC236}">
                  <a16:creationId xmlns:a16="http://schemas.microsoft.com/office/drawing/2014/main" id="{0E731BA1-29C0-457C-8DE6-DB747B09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1390"/>
              <a:ext cx="1035" cy="544"/>
            </a:xfrm>
            <a:prstGeom prst="rect">
              <a:avLst/>
            </a:prstGeom>
            <a:noFill/>
            <a:ln w="0">
              <a:solidFill>
                <a:srgbClr val="4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6644" name="Rectangle 76">
              <a:extLst>
                <a:ext uri="{FF2B5EF4-FFF2-40B4-BE49-F238E27FC236}">
                  <a16:creationId xmlns:a16="http://schemas.microsoft.com/office/drawing/2014/main" id="{D646D5E4-60F3-45F5-9634-B8782D94D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1449"/>
              <a:ext cx="6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>
                  <a:solidFill>
                    <a:srgbClr val="008080"/>
                  </a:solidFill>
                  <a:latin typeface="Arial" panose="020B0604020202020204" pitchFamily="34" charset="0"/>
                </a:rPr>
                <a:t>Volante</a:t>
              </a:r>
              <a:endParaRPr lang="es-ES" altLang="es-419"/>
            </a:p>
          </p:txBody>
        </p:sp>
        <p:sp>
          <p:nvSpPr>
            <p:cNvPr id="26645" name="Rectangle 79">
              <a:extLst>
                <a:ext uri="{FF2B5EF4-FFF2-40B4-BE49-F238E27FC236}">
                  <a16:creationId xmlns:a16="http://schemas.microsoft.com/office/drawing/2014/main" id="{ECEC5DFB-4F64-4CEF-83DF-EBFF9D74E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2169"/>
              <a:ext cx="1169" cy="544"/>
            </a:xfrm>
            <a:prstGeom prst="rect">
              <a:avLst/>
            </a:prstGeom>
            <a:noFill/>
            <a:ln w="0">
              <a:solidFill>
                <a:srgbClr val="4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6646" name="Rectangle 80">
              <a:extLst>
                <a:ext uri="{FF2B5EF4-FFF2-40B4-BE49-F238E27FC236}">
                  <a16:creationId xmlns:a16="http://schemas.microsoft.com/office/drawing/2014/main" id="{9D9D07F1-0B0A-422D-BAF6-2BB51F205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2227"/>
              <a:ext cx="7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>
                  <a:solidFill>
                    <a:srgbClr val="008080"/>
                  </a:solidFill>
                  <a:latin typeface="Arial" panose="020B0604020202020204" pitchFamily="34" charset="0"/>
                </a:rPr>
                <a:t>Marchas</a:t>
              </a:r>
              <a:endParaRPr lang="es-ES" altLang="es-419"/>
            </a:p>
          </p:txBody>
        </p:sp>
        <p:sp>
          <p:nvSpPr>
            <p:cNvPr id="26647" name="Rectangle 83">
              <a:extLst>
                <a:ext uri="{FF2B5EF4-FFF2-40B4-BE49-F238E27FC236}">
                  <a16:creationId xmlns:a16="http://schemas.microsoft.com/office/drawing/2014/main" id="{5C67CC61-4A62-4449-A800-2B512443E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2914"/>
              <a:ext cx="830" cy="544"/>
            </a:xfrm>
            <a:prstGeom prst="rect">
              <a:avLst/>
            </a:prstGeom>
            <a:noFill/>
            <a:ln w="0">
              <a:solidFill>
                <a:srgbClr val="4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6648" name="Rectangle 84">
              <a:extLst>
                <a:ext uri="{FF2B5EF4-FFF2-40B4-BE49-F238E27FC236}">
                  <a16:creationId xmlns:a16="http://schemas.microsoft.com/office/drawing/2014/main" id="{047EEE9C-2BDB-4B77-8750-9950DF7B5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296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>
                  <a:solidFill>
                    <a:srgbClr val="008080"/>
                  </a:solidFill>
                  <a:latin typeface="Arial" panose="020B0604020202020204" pitchFamily="34" charset="0"/>
                </a:rPr>
                <a:t>Motor</a:t>
              </a:r>
              <a:endParaRPr lang="es-ES" altLang="es-419"/>
            </a:p>
          </p:txBody>
        </p:sp>
        <p:sp>
          <p:nvSpPr>
            <p:cNvPr id="26649" name="Rectangle 87">
              <a:extLst>
                <a:ext uri="{FF2B5EF4-FFF2-40B4-BE49-F238E27FC236}">
                  <a16:creationId xmlns:a16="http://schemas.microsoft.com/office/drawing/2014/main" id="{BD26C598-ADBA-4FCF-B361-A997601C7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571"/>
              <a:ext cx="937" cy="544"/>
            </a:xfrm>
            <a:prstGeom prst="rect">
              <a:avLst/>
            </a:prstGeom>
            <a:noFill/>
            <a:ln w="0">
              <a:solidFill>
                <a:srgbClr val="4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6650" name="Rectangle 88">
              <a:extLst>
                <a:ext uri="{FF2B5EF4-FFF2-40B4-BE49-F238E27FC236}">
                  <a16:creationId xmlns:a16="http://schemas.microsoft.com/office/drawing/2014/main" id="{3D41ED71-E09D-4D1B-A912-D79504724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2621"/>
              <a:ext cx="56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>
                  <a:solidFill>
                    <a:srgbClr val="008080"/>
                  </a:solidFill>
                  <a:latin typeface="Arial" panose="020B0604020202020204" pitchFamily="34" charset="0"/>
                </a:rPr>
                <a:t>Coche</a:t>
              </a:r>
              <a:endParaRPr lang="es-ES" altLang="es-419"/>
            </a:p>
          </p:txBody>
        </p:sp>
        <p:sp>
          <p:nvSpPr>
            <p:cNvPr id="26651" name="Line 91">
              <a:extLst>
                <a:ext uri="{FF2B5EF4-FFF2-40B4-BE49-F238E27FC236}">
                  <a16:creationId xmlns:a16="http://schemas.microsoft.com/office/drawing/2014/main" id="{F6ACF947-AD05-407B-89C9-A52BCFAFD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5" y="3433"/>
              <a:ext cx="580" cy="335"/>
            </a:xfrm>
            <a:prstGeom prst="line">
              <a:avLst/>
            </a:prstGeom>
            <a:noFill/>
            <a:ln w="0">
              <a:solidFill>
                <a:srgbClr val="4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6652" name="Line 92">
              <a:extLst>
                <a:ext uri="{FF2B5EF4-FFF2-40B4-BE49-F238E27FC236}">
                  <a16:creationId xmlns:a16="http://schemas.microsoft.com/office/drawing/2014/main" id="{FD499CD5-5CF7-4475-97B0-EED091F7CD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65" y="3106"/>
              <a:ext cx="580" cy="327"/>
            </a:xfrm>
            <a:prstGeom prst="line">
              <a:avLst/>
            </a:prstGeom>
            <a:noFill/>
            <a:ln w="0">
              <a:solidFill>
                <a:srgbClr val="4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6653" name="Freeform 93">
              <a:extLst>
                <a:ext uri="{FF2B5EF4-FFF2-40B4-BE49-F238E27FC236}">
                  <a16:creationId xmlns:a16="http://schemas.microsoft.com/office/drawing/2014/main" id="{5EAA0B67-B968-47B9-8848-FB686EE20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3106"/>
              <a:ext cx="169" cy="101"/>
            </a:xfrm>
            <a:custGeom>
              <a:avLst/>
              <a:gdLst>
                <a:gd name="T0" fmla="*/ 0 w 169"/>
                <a:gd name="T1" fmla="*/ 0 h 101"/>
                <a:gd name="T2" fmla="*/ 116 w 169"/>
                <a:gd name="T3" fmla="*/ 9 h 101"/>
                <a:gd name="T4" fmla="*/ 169 w 169"/>
                <a:gd name="T5" fmla="*/ 101 h 101"/>
                <a:gd name="T6" fmla="*/ 53 w 169"/>
                <a:gd name="T7" fmla="*/ 93 h 101"/>
                <a:gd name="T8" fmla="*/ 0 w 169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" h="101">
                  <a:moveTo>
                    <a:pt x="0" y="0"/>
                  </a:moveTo>
                  <a:lnTo>
                    <a:pt x="116" y="9"/>
                  </a:lnTo>
                  <a:lnTo>
                    <a:pt x="169" y="101"/>
                  </a:lnTo>
                  <a:lnTo>
                    <a:pt x="53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408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6654" name="Line 94">
              <a:extLst>
                <a:ext uri="{FF2B5EF4-FFF2-40B4-BE49-F238E27FC236}">
                  <a16:creationId xmlns:a16="http://schemas.microsoft.com/office/drawing/2014/main" id="{EDC3DF9B-7172-4E14-8322-B52A5D9D2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5" y="2261"/>
              <a:ext cx="571" cy="310"/>
            </a:xfrm>
            <a:prstGeom prst="line">
              <a:avLst/>
            </a:prstGeom>
            <a:noFill/>
            <a:ln w="0">
              <a:solidFill>
                <a:srgbClr val="4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6655" name="Freeform 95">
              <a:extLst>
                <a:ext uri="{FF2B5EF4-FFF2-40B4-BE49-F238E27FC236}">
                  <a16:creationId xmlns:a16="http://schemas.microsoft.com/office/drawing/2014/main" id="{DDF25B63-B66A-47FB-B4A5-1FE990C11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479"/>
              <a:ext cx="169" cy="92"/>
            </a:xfrm>
            <a:custGeom>
              <a:avLst/>
              <a:gdLst>
                <a:gd name="T0" fmla="*/ 0 w 169"/>
                <a:gd name="T1" fmla="*/ 92 h 92"/>
                <a:gd name="T2" fmla="*/ 116 w 169"/>
                <a:gd name="T3" fmla="*/ 92 h 92"/>
                <a:gd name="T4" fmla="*/ 169 w 169"/>
                <a:gd name="T5" fmla="*/ 0 h 92"/>
                <a:gd name="T6" fmla="*/ 53 w 169"/>
                <a:gd name="T7" fmla="*/ 8 h 92"/>
                <a:gd name="T8" fmla="*/ 0 w 169"/>
                <a:gd name="T9" fmla="*/ 92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" h="92">
                  <a:moveTo>
                    <a:pt x="0" y="92"/>
                  </a:moveTo>
                  <a:lnTo>
                    <a:pt x="116" y="92"/>
                  </a:lnTo>
                  <a:lnTo>
                    <a:pt x="169" y="0"/>
                  </a:lnTo>
                  <a:lnTo>
                    <a:pt x="53" y="8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408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6656" name="Line 96">
              <a:extLst>
                <a:ext uri="{FF2B5EF4-FFF2-40B4-BE49-F238E27FC236}">
                  <a16:creationId xmlns:a16="http://schemas.microsoft.com/office/drawing/2014/main" id="{1C6DC810-DA0E-4291-9116-5329A2EF4C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6" y="1943"/>
              <a:ext cx="580" cy="318"/>
            </a:xfrm>
            <a:prstGeom prst="line">
              <a:avLst/>
            </a:prstGeom>
            <a:noFill/>
            <a:ln w="0">
              <a:solidFill>
                <a:srgbClr val="4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6657" name="Line 97">
              <a:extLst>
                <a:ext uri="{FF2B5EF4-FFF2-40B4-BE49-F238E27FC236}">
                  <a16:creationId xmlns:a16="http://schemas.microsoft.com/office/drawing/2014/main" id="{B6FAA5A4-304E-4773-8D22-24C8A6CE3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5" y="2646"/>
              <a:ext cx="553" cy="109"/>
            </a:xfrm>
            <a:prstGeom prst="line">
              <a:avLst/>
            </a:prstGeom>
            <a:noFill/>
            <a:ln w="0">
              <a:solidFill>
                <a:srgbClr val="4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6658" name="Freeform 98">
              <a:extLst>
                <a:ext uri="{FF2B5EF4-FFF2-40B4-BE49-F238E27FC236}">
                  <a16:creationId xmlns:a16="http://schemas.microsoft.com/office/drawing/2014/main" id="{B2EA3B7B-BB38-412C-9998-CF41D7B0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688"/>
              <a:ext cx="196" cy="100"/>
            </a:xfrm>
            <a:custGeom>
              <a:avLst/>
              <a:gdLst>
                <a:gd name="T0" fmla="*/ 0 w 196"/>
                <a:gd name="T1" fmla="*/ 67 h 100"/>
                <a:gd name="T2" fmla="*/ 107 w 196"/>
                <a:gd name="T3" fmla="*/ 100 h 100"/>
                <a:gd name="T4" fmla="*/ 196 w 196"/>
                <a:gd name="T5" fmla="*/ 25 h 100"/>
                <a:gd name="T6" fmla="*/ 89 w 196"/>
                <a:gd name="T7" fmla="*/ 0 h 100"/>
                <a:gd name="T8" fmla="*/ 0 w 196"/>
                <a:gd name="T9" fmla="*/ 67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" h="100">
                  <a:moveTo>
                    <a:pt x="0" y="67"/>
                  </a:moveTo>
                  <a:lnTo>
                    <a:pt x="107" y="100"/>
                  </a:lnTo>
                  <a:lnTo>
                    <a:pt x="196" y="25"/>
                  </a:lnTo>
                  <a:lnTo>
                    <a:pt x="89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408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6659" name="Line 99">
              <a:extLst>
                <a:ext uri="{FF2B5EF4-FFF2-40B4-BE49-F238E27FC236}">
                  <a16:creationId xmlns:a16="http://schemas.microsoft.com/office/drawing/2014/main" id="{B9D1E9C8-F537-4FDF-AAA1-306A16E24D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" y="2546"/>
              <a:ext cx="562" cy="100"/>
            </a:xfrm>
            <a:prstGeom prst="line">
              <a:avLst/>
            </a:prstGeom>
            <a:noFill/>
            <a:ln w="0">
              <a:solidFill>
                <a:srgbClr val="4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6660" name="Line 100">
              <a:extLst>
                <a:ext uri="{FF2B5EF4-FFF2-40B4-BE49-F238E27FC236}">
                  <a16:creationId xmlns:a16="http://schemas.microsoft.com/office/drawing/2014/main" id="{D13ECD99-D6BF-4DC6-9B0B-D62F66F1A5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65" y="2922"/>
              <a:ext cx="553" cy="92"/>
            </a:xfrm>
            <a:prstGeom prst="line">
              <a:avLst/>
            </a:prstGeom>
            <a:noFill/>
            <a:ln w="0">
              <a:solidFill>
                <a:srgbClr val="4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6661" name="Freeform 101">
              <a:extLst>
                <a:ext uri="{FF2B5EF4-FFF2-40B4-BE49-F238E27FC236}">
                  <a16:creationId xmlns:a16="http://schemas.microsoft.com/office/drawing/2014/main" id="{DD76C764-52BB-445D-86B7-C69D43C6E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889"/>
              <a:ext cx="196" cy="100"/>
            </a:xfrm>
            <a:custGeom>
              <a:avLst/>
              <a:gdLst>
                <a:gd name="T0" fmla="*/ 0 w 196"/>
                <a:gd name="T1" fmla="*/ 33 h 100"/>
                <a:gd name="T2" fmla="*/ 107 w 196"/>
                <a:gd name="T3" fmla="*/ 0 h 100"/>
                <a:gd name="T4" fmla="*/ 196 w 196"/>
                <a:gd name="T5" fmla="*/ 67 h 100"/>
                <a:gd name="T6" fmla="*/ 89 w 196"/>
                <a:gd name="T7" fmla="*/ 100 h 100"/>
                <a:gd name="T8" fmla="*/ 0 w 196"/>
                <a:gd name="T9" fmla="*/ 33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" h="100">
                  <a:moveTo>
                    <a:pt x="0" y="33"/>
                  </a:moveTo>
                  <a:lnTo>
                    <a:pt x="107" y="0"/>
                  </a:lnTo>
                  <a:lnTo>
                    <a:pt x="196" y="67"/>
                  </a:lnTo>
                  <a:lnTo>
                    <a:pt x="89" y="10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408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6662" name="Line 102">
              <a:extLst>
                <a:ext uri="{FF2B5EF4-FFF2-40B4-BE49-F238E27FC236}">
                  <a16:creationId xmlns:a16="http://schemas.microsoft.com/office/drawing/2014/main" id="{28B2E411-3A50-4830-80C6-0040BE6547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8" y="3014"/>
              <a:ext cx="562" cy="92"/>
            </a:xfrm>
            <a:prstGeom prst="line">
              <a:avLst/>
            </a:prstGeom>
            <a:noFill/>
            <a:ln w="0">
              <a:solidFill>
                <a:srgbClr val="4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</p:grpSp>
      <p:pic>
        <p:nvPicPr>
          <p:cNvPr id="26629" name="Picture 113" descr="TR00167_">
            <a:extLst>
              <a:ext uri="{FF2B5EF4-FFF2-40B4-BE49-F238E27FC236}">
                <a16:creationId xmlns:a16="http://schemas.microsoft.com/office/drawing/2014/main" id="{624322C1-EB00-47FA-9E80-E88C57CE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181601"/>
            <a:ext cx="17526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107">
            <a:extLst>
              <a:ext uri="{FF2B5EF4-FFF2-40B4-BE49-F238E27FC236}">
                <a16:creationId xmlns:a16="http://schemas.microsoft.com/office/drawing/2014/main" id="{DFA32304-CA2A-40AE-9760-15EBCD69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1" y="3581401"/>
            <a:ext cx="473075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108" descr="IN00611_">
            <a:extLst>
              <a:ext uri="{FF2B5EF4-FFF2-40B4-BE49-F238E27FC236}">
                <a16:creationId xmlns:a16="http://schemas.microsoft.com/office/drawing/2014/main" id="{5DE976C6-CF9E-4F91-BE07-058B22298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88" y="4038600"/>
            <a:ext cx="5572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109" descr="IN00615_">
            <a:extLst>
              <a:ext uri="{FF2B5EF4-FFF2-40B4-BE49-F238E27FC236}">
                <a16:creationId xmlns:a16="http://schemas.microsoft.com/office/drawing/2014/main" id="{1773D298-FDDC-4674-B8CC-FB27B718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5181601"/>
            <a:ext cx="8715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110" descr="IN00695_">
            <a:extLst>
              <a:ext uri="{FF2B5EF4-FFF2-40B4-BE49-F238E27FC236}">
                <a16:creationId xmlns:a16="http://schemas.microsoft.com/office/drawing/2014/main" id="{B4EA39A6-9383-4ADC-8996-D8B5E8F1C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495801"/>
            <a:ext cx="78263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11" descr="IN01068_">
            <a:extLst>
              <a:ext uri="{FF2B5EF4-FFF2-40B4-BE49-F238E27FC236}">
                <a16:creationId xmlns:a16="http://schemas.microsoft.com/office/drawing/2014/main" id="{A0849E13-6868-4969-968E-E8BFFFF5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1" y="4495801"/>
            <a:ext cx="650875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112" descr="TN00285_">
            <a:extLst>
              <a:ext uri="{FF2B5EF4-FFF2-40B4-BE49-F238E27FC236}">
                <a16:creationId xmlns:a16="http://schemas.microsoft.com/office/drawing/2014/main" id="{6188CB8E-BF6D-48A3-BF1A-591227F8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1" y="2895600"/>
            <a:ext cx="396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114" descr="TR00176_">
            <a:extLst>
              <a:ext uri="{FF2B5EF4-FFF2-40B4-BE49-F238E27FC236}">
                <a16:creationId xmlns:a16="http://schemas.microsoft.com/office/drawing/2014/main" id="{E9915BF7-F1C3-43B0-ABE7-32273D71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14" y="5754688"/>
            <a:ext cx="54292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15" descr="TR00176_">
            <a:extLst>
              <a:ext uri="{FF2B5EF4-FFF2-40B4-BE49-F238E27FC236}">
                <a16:creationId xmlns:a16="http://schemas.microsoft.com/office/drawing/2014/main" id="{8C4715DF-88CB-40ED-A45A-02712FF4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676" y="5892801"/>
            <a:ext cx="5429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8" name="Picture 116" descr="TR00176_">
            <a:extLst>
              <a:ext uri="{FF2B5EF4-FFF2-40B4-BE49-F238E27FC236}">
                <a16:creationId xmlns:a16="http://schemas.microsoft.com/office/drawing/2014/main" id="{38889047-FA36-4E78-877B-2039A4E30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139" y="6032501"/>
            <a:ext cx="5429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9" name="Picture 117" descr="TR00176_">
            <a:extLst>
              <a:ext uri="{FF2B5EF4-FFF2-40B4-BE49-F238E27FC236}">
                <a16:creationId xmlns:a16="http://schemas.microsoft.com/office/drawing/2014/main" id="{15B88EDC-DB55-404D-8828-E614013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1" y="6172201"/>
            <a:ext cx="5429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119" descr="TR00175_">
            <a:extLst>
              <a:ext uri="{FF2B5EF4-FFF2-40B4-BE49-F238E27FC236}">
                <a16:creationId xmlns:a16="http://schemas.microsoft.com/office/drawing/2014/main" id="{0923616F-FF46-49E5-AE11-FC886370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1" y="2286001"/>
            <a:ext cx="6953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720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895969A-D1B0-48F7-9078-D5A8675D35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Relación de Instanciación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89FBB96-7C5D-4994-90F7-5BEDEB2887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229600" cy="5029200"/>
          </a:xfrm>
        </p:spPr>
        <p:txBody>
          <a:bodyPr/>
          <a:lstStyle/>
          <a:p>
            <a:pPr eaLnBrk="1" hangingPunct="1"/>
            <a:r>
              <a:rPr lang="es-ES" altLang="es-419"/>
              <a:t>En determinados casos una clase (</a:t>
            </a:r>
            <a:r>
              <a:rPr lang="es-ES" altLang="es-419">
                <a:solidFill>
                  <a:schemeClr val="tx2"/>
                </a:solidFill>
              </a:rPr>
              <a:t>p.ej. un vector</a:t>
            </a:r>
            <a:r>
              <a:rPr lang="es-ES" altLang="es-419"/>
              <a:t>) puede implementarse </a:t>
            </a:r>
            <a:r>
              <a:rPr lang="es-ES" altLang="es-419">
                <a:solidFill>
                  <a:srgbClr val="0066FF"/>
                </a:solidFill>
              </a:rPr>
              <a:t>independientemente del tipo</a:t>
            </a:r>
            <a:r>
              <a:rPr lang="es-ES" altLang="es-419"/>
              <a:t> (</a:t>
            </a:r>
            <a:r>
              <a:rPr lang="es-ES" altLang="es-419">
                <a:solidFill>
                  <a:schemeClr val="tx2"/>
                </a:solidFill>
              </a:rPr>
              <a:t>real, complejo, color...</a:t>
            </a:r>
            <a:r>
              <a:rPr lang="es-ES" altLang="es-419"/>
              <a:t>) de alguno de sus atributos:</a:t>
            </a:r>
          </a:p>
          <a:p>
            <a:pPr lvl="1" eaLnBrk="1" hangingPunct="1"/>
            <a:r>
              <a:rPr lang="es-ES" altLang="es-419"/>
              <a:t>Definimos una </a:t>
            </a:r>
            <a:r>
              <a:rPr lang="es-ES" altLang="es-419" b="1">
                <a:solidFill>
                  <a:srgbClr val="0066FF"/>
                </a:solidFill>
              </a:rPr>
              <a:t>clase </a:t>
            </a:r>
            <a:br>
              <a:rPr lang="es-ES" altLang="es-419" b="1">
                <a:solidFill>
                  <a:srgbClr val="0066FF"/>
                </a:solidFill>
              </a:rPr>
            </a:br>
            <a:r>
              <a:rPr lang="es-ES" altLang="es-419" b="1">
                <a:solidFill>
                  <a:srgbClr val="0066FF"/>
                </a:solidFill>
              </a:rPr>
              <a:t>parametrizada</a:t>
            </a:r>
            <a:r>
              <a:rPr lang="es-ES" altLang="es-419"/>
              <a:t> o </a:t>
            </a:r>
            <a:r>
              <a:rPr lang="es-ES" altLang="es-419" i="1">
                <a:solidFill>
                  <a:srgbClr val="0066FF"/>
                </a:solidFill>
              </a:rPr>
              <a:t>template</a:t>
            </a:r>
            <a:br>
              <a:rPr lang="es-ES" altLang="es-419" i="1">
                <a:solidFill>
                  <a:srgbClr val="0066FF"/>
                </a:solidFill>
              </a:rPr>
            </a:br>
            <a:r>
              <a:rPr lang="es-ES" altLang="es-419"/>
              <a:t>(plantilla)</a:t>
            </a:r>
          </a:p>
          <a:p>
            <a:pPr lvl="1" eaLnBrk="1" hangingPunct="1"/>
            <a:r>
              <a:rPr lang="es-ES" altLang="es-419"/>
              <a:t>Para cada uno de los tipos</a:t>
            </a:r>
            <a:br>
              <a:rPr lang="es-ES" altLang="es-419"/>
            </a:br>
            <a:r>
              <a:rPr lang="es-ES" altLang="es-419"/>
              <a:t>que necesitemos</a:t>
            </a:r>
            <a:br>
              <a:rPr lang="es-ES" altLang="es-419"/>
            </a:br>
            <a:r>
              <a:rPr lang="es-ES" altLang="es-419"/>
              <a:t>definimos una nueva</a:t>
            </a:r>
            <a:br>
              <a:rPr lang="es-ES" altLang="es-419"/>
            </a:br>
            <a:r>
              <a:rPr lang="es-ES" altLang="es-419"/>
              <a:t>clase </a:t>
            </a:r>
            <a:r>
              <a:rPr lang="es-ES" altLang="es-419">
                <a:sym typeface="Wingdings" panose="05000000000000000000" pitchFamily="2" charset="2"/>
              </a:rPr>
              <a:t></a:t>
            </a:r>
            <a:r>
              <a:rPr lang="es-ES" altLang="es-419"/>
              <a:t> </a:t>
            </a:r>
            <a:r>
              <a:rPr lang="es-ES" altLang="es-419">
                <a:solidFill>
                  <a:srgbClr val="0066FF"/>
                </a:solidFill>
              </a:rPr>
              <a:t>Instanciación</a:t>
            </a:r>
          </a:p>
        </p:txBody>
      </p:sp>
      <p:grpSp>
        <p:nvGrpSpPr>
          <p:cNvPr id="27652" name="Group 25">
            <a:extLst>
              <a:ext uri="{FF2B5EF4-FFF2-40B4-BE49-F238E27FC236}">
                <a16:creationId xmlns:a16="http://schemas.microsoft.com/office/drawing/2014/main" id="{BFF7A64A-57A8-499C-902E-BCF5A461C53E}"/>
              </a:ext>
            </a:extLst>
          </p:cNvPr>
          <p:cNvGrpSpPr>
            <a:grpSpLocks/>
          </p:cNvGrpSpPr>
          <p:nvPr/>
        </p:nvGrpSpPr>
        <p:grpSpPr bwMode="auto">
          <a:xfrm>
            <a:off x="6781801" y="3581400"/>
            <a:ext cx="3819525" cy="2820988"/>
            <a:chOff x="3235" y="1285"/>
            <a:chExt cx="2406" cy="1777"/>
          </a:xfrm>
        </p:grpSpPr>
        <p:sp>
          <p:nvSpPr>
            <p:cNvPr id="27653" name="Rectangle 5">
              <a:extLst>
                <a:ext uri="{FF2B5EF4-FFF2-40B4-BE49-F238E27FC236}">
                  <a16:creationId xmlns:a16="http://schemas.microsoft.com/office/drawing/2014/main" id="{8C4E7946-6CD6-4AF0-A662-E9FB4ECDB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1455"/>
              <a:ext cx="658" cy="516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7654" name="Rectangle 6">
              <a:extLst>
                <a:ext uri="{FF2B5EF4-FFF2-40B4-BE49-F238E27FC236}">
                  <a16:creationId xmlns:a16="http://schemas.microsoft.com/office/drawing/2014/main" id="{E5100BC8-4BFD-42AD-B10F-6279E4FA3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1285"/>
              <a:ext cx="346" cy="33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chemeClr val="tx2"/>
              </a:solidFill>
              <a:prstDash val="sys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7655" name="Rectangle 7">
              <a:extLst>
                <a:ext uri="{FF2B5EF4-FFF2-40B4-BE49-F238E27FC236}">
                  <a16:creationId xmlns:a16="http://schemas.microsoft.com/office/drawing/2014/main" id="{2C7D691D-1A42-44F6-A0D7-E5B72E47E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" y="1296"/>
              <a:ext cx="2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1500">
                  <a:solidFill>
                    <a:schemeClr val="tx2"/>
                  </a:solidFill>
                  <a:latin typeface="Arial" panose="020B0604020202020204" pitchFamily="34" charset="0"/>
                </a:rPr>
                <a:t>Tipo</a:t>
              </a:r>
              <a:endParaRPr lang="es-ES" altLang="es-419" sz="3200">
                <a:solidFill>
                  <a:schemeClr val="tx2"/>
                </a:solidFill>
              </a:endParaRPr>
            </a:p>
          </p:txBody>
        </p:sp>
        <p:sp>
          <p:nvSpPr>
            <p:cNvPr id="27656" name="Rectangle 8">
              <a:extLst>
                <a:ext uri="{FF2B5EF4-FFF2-40B4-BE49-F238E27FC236}">
                  <a16:creationId xmlns:a16="http://schemas.microsoft.com/office/drawing/2014/main" id="{8B90D49D-DDBA-454B-B7F9-6DF78218B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620"/>
              <a:ext cx="39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1700">
                  <a:solidFill>
                    <a:srgbClr val="008080"/>
                  </a:solidFill>
                  <a:latin typeface="Arial" panose="020B0604020202020204" pitchFamily="34" charset="0"/>
                </a:rPr>
                <a:t>Vector</a:t>
              </a:r>
              <a:endParaRPr lang="es-ES" altLang="es-419"/>
            </a:p>
          </p:txBody>
        </p:sp>
        <p:sp>
          <p:nvSpPr>
            <p:cNvPr id="27657" name="Rectangle 11">
              <a:extLst>
                <a:ext uri="{FF2B5EF4-FFF2-40B4-BE49-F238E27FC236}">
                  <a16:creationId xmlns:a16="http://schemas.microsoft.com/office/drawing/2014/main" id="{AE43AC77-7A62-4616-9B1F-182F75093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471"/>
              <a:ext cx="982" cy="591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7658" name="Rectangle 12">
              <a:extLst>
                <a:ext uri="{FF2B5EF4-FFF2-40B4-BE49-F238E27FC236}">
                  <a16:creationId xmlns:a16="http://schemas.microsoft.com/office/drawing/2014/main" id="{AABDC40E-034C-4C86-88C0-CC54B761B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2514"/>
              <a:ext cx="90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1700">
                  <a:solidFill>
                    <a:srgbClr val="008080"/>
                  </a:solidFill>
                  <a:latin typeface="Arial" panose="020B0604020202020204" pitchFamily="34" charset="0"/>
                </a:rPr>
                <a:t>VectorEnteros </a:t>
              </a:r>
              <a:endParaRPr lang="es-ES" altLang="es-419"/>
            </a:p>
          </p:txBody>
        </p:sp>
        <p:sp>
          <p:nvSpPr>
            <p:cNvPr id="27659" name="Rectangle 13">
              <a:extLst>
                <a:ext uri="{FF2B5EF4-FFF2-40B4-BE49-F238E27FC236}">
                  <a16:creationId xmlns:a16="http://schemas.microsoft.com/office/drawing/2014/main" id="{868357CF-4B49-46EB-ABE8-236176024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8" y="2679"/>
              <a:ext cx="3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1700">
                  <a:solidFill>
                    <a:srgbClr val="008080"/>
                  </a:solidFill>
                  <a:latin typeface="Arial" panose="020B0604020202020204" pitchFamily="34" charset="0"/>
                </a:rPr>
                <a:t>&lt;int&gt;</a:t>
              </a:r>
              <a:endParaRPr lang="es-ES" altLang="es-419"/>
            </a:p>
          </p:txBody>
        </p:sp>
        <p:sp>
          <p:nvSpPr>
            <p:cNvPr id="27660" name="Rectangle 16">
              <a:extLst>
                <a:ext uri="{FF2B5EF4-FFF2-40B4-BE49-F238E27FC236}">
                  <a16:creationId xmlns:a16="http://schemas.microsoft.com/office/drawing/2014/main" id="{52805459-B4C8-4D14-A160-CF8B0676B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471"/>
              <a:ext cx="1146" cy="591"/>
            </a:xfrm>
            <a:prstGeom prst="rect">
              <a:avLst/>
            </a:prstGeom>
            <a:noFill/>
            <a:ln w="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ES" altLang="es-419"/>
            </a:p>
          </p:txBody>
        </p:sp>
        <p:sp>
          <p:nvSpPr>
            <p:cNvPr id="27661" name="Rectangle 17">
              <a:extLst>
                <a:ext uri="{FF2B5EF4-FFF2-40B4-BE49-F238E27FC236}">
                  <a16:creationId xmlns:a16="http://schemas.microsoft.com/office/drawing/2014/main" id="{6C576EB8-837D-4C5E-8E1B-34E8B4B46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" y="2514"/>
              <a:ext cx="90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1700">
                  <a:solidFill>
                    <a:srgbClr val="008080"/>
                  </a:solidFill>
                  <a:latin typeface="Arial" panose="020B0604020202020204" pitchFamily="34" charset="0"/>
                </a:rPr>
                <a:t>VectorColores </a:t>
              </a:r>
              <a:endParaRPr lang="es-ES" altLang="es-419"/>
            </a:p>
          </p:txBody>
        </p:sp>
        <p:sp>
          <p:nvSpPr>
            <p:cNvPr id="27662" name="Rectangle 18">
              <a:extLst>
                <a:ext uri="{FF2B5EF4-FFF2-40B4-BE49-F238E27FC236}">
                  <a16:creationId xmlns:a16="http://schemas.microsoft.com/office/drawing/2014/main" id="{C3121FAA-0A8F-46C7-BE5A-33845C4DD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7" y="2679"/>
              <a:ext cx="48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s-419" sz="1700">
                  <a:solidFill>
                    <a:srgbClr val="008080"/>
                  </a:solidFill>
                  <a:latin typeface="Arial" panose="020B0604020202020204" pitchFamily="34" charset="0"/>
                </a:rPr>
                <a:t>&lt;Color&gt;</a:t>
              </a:r>
              <a:endParaRPr lang="es-ES" altLang="es-419"/>
            </a:p>
          </p:txBody>
        </p:sp>
        <p:sp>
          <p:nvSpPr>
            <p:cNvPr id="27663" name="Line 21">
              <a:extLst>
                <a:ext uri="{FF2B5EF4-FFF2-40B4-BE49-F238E27FC236}">
                  <a16:creationId xmlns:a16="http://schemas.microsoft.com/office/drawing/2014/main" id="{B4ACBC84-D3DD-4745-90A6-4C5DAD93C8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6" y="1971"/>
              <a:ext cx="261" cy="500"/>
            </a:xfrm>
            <a:prstGeom prst="line">
              <a:avLst/>
            </a:prstGeom>
            <a:noFill/>
            <a:ln w="0">
              <a:solidFill>
                <a:schemeClr val="tx2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7664" name="Freeform 22">
              <a:extLst>
                <a:ext uri="{FF2B5EF4-FFF2-40B4-BE49-F238E27FC236}">
                  <a16:creationId xmlns:a16="http://schemas.microsoft.com/office/drawing/2014/main" id="{20B14460-4EFF-4B7B-B249-CBCF8145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" y="1971"/>
              <a:ext cx="108" cy="139"/>
            </a:xfrm>
            <a:custGeom>
              <a:avLst/>
              <a:gdLst>
                <a:gd name="T0" fmla="*/ 108 w 108"/>
                <a:gd name="T1" fmla="*/ 0 h 139"/>
                <a:gd name="T2" fmla="*/ 91 w 108"/>
                <a:gd name="T3" fmla="*/ 139 h 139"/>
                <a:gd name="T4" fmla="*/ 0 w 108"/>
                <a:gd name="T5" fmla="*/ 96 h 139"/>
                <a:gd name="T6" fmla="*/ 108 w 108"/>
                <a:gd name="T7" fmla="*/ 0 h 1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139">
                  <a:moveTo>
                    <a:pt x="108" y="0"/>
                  </a:moveTo>
                  <a:lnTo>
                    <a:pt x="91" y="139"/>
                  </a:lnTo>
                  <a:lnTo>
                    <a:pt x="0" y="9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7665" name="Line 23">
              <a:extLst>
                <a:ext uri="{FF2B5EF4-FFF2-40B4-BE49-F238E27FC236}">
                  <a16:creationId xmlns:a16="http://schemas.microsoft.com/office/drawing/2014/main" id="{0C76E8CF-2872-4C30-9EE6-03E90A5107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6" y="1971"/>
              <a:ext cx="380" cy="500"/>
            </a:xfrm>
            <a:prstGeom prst="line">
              <a:avLst/>
            </a:prstGeom>
            <a:noFill/>
            <a:ln w="0">
              <a:solidFill>
                <a:schemeClr val="tx2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419"/>
            </a:p>
          </p:txBody>
        </p:sp>
        <p:sp>
          <p:nvSpPr>
            <p:cNvPr id="27666" name="Freeform 24">
              <a:extLst>
                <a:ext uri="{FF2B5EF4-FFF2-40B4-BE49-F238E27FC236}">
                  <a16:creationId xmlns:a16="http://schemas.microsoft.com/office/drawing/2014/main" id="{407BDF17-9FF9-44A1-B54A-03B35A3DB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" y="1971"/>
              <a:ext cx="119" cy="133"/>
            </a:xfrm>
            <a:custGeom>
              <a:avLst/>
              <a:gdLst>
                <a:gd name="T0" fmla="*/ 0 w 119"/>
                <a:gd name="T1" fmla="*/ 0 h 133"/>
                <a:gd name="T2" fmla="*/ 119 w 119"/>
                <a:gd name="T3" fmla="*/ 75 h 133"/>
                <a:gd name="T4" fmla="*/ 40 w 119"/>
                <a:gd name="T5" fmla="*/ 133 h 133"/>
                <a:gd name="T6" fmla="*/ 0 w 119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9" h="133">
                  <a:moveTo>
                    <a:pt x="0" y="0"/>
                  </a:moveTo>
                  <a:lnTo>
                    <a:pt x="119" y="75"/>
                  </a:lnTo>
                  <a:lnTo>
                    <a:pt x="40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731583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F07E230-6CE7-4597-90EC-9C2E552B7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Representaciones gráficas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9778ACD-CEA3-433A-B4FF-8B5D6FEFF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828800"/>
            <a:ext cx="8001000" cy="5029200"/>
          </a:xfrm>
        </p:spPr>
        <p:txBody>
          <a:bodyPr/>
          <a:lstStyle/>
          <a:p>
            <a:pPr eaLnBrk="1" hangingPunct="1"/>
            <a:r>
              <a:rPr lang="es-ES" altLang="es-419" sz="2400"/>
              <a:t>Nos sirven para comunicarnos con otros usuarios o desarrolladores.</a:t>
            </a:r>
          </a:p>
          <a:p>
            <a:pPr eaLnBrk="1" hangingPunct="1"/>
            <a:r>
              <a:rPr lang="es-ES" altLang="es-419" sz="2400"/>
              <a:t>Documentan nuestro sistema</a:t>
            </a:r>
          </a:p>
          <a:p>
            <a:pPr eaLnBrk="1" hangingPunct="1"/>
            <a:r>
              <a:rPr lang="es-ES" altLang="es-419" sz="2400"/>
              <a:t>Hay múltiples vistas y tipos de diagramas:</a:t>
            </a:r>
          </a:p>
          <a:p>
            <a:pPr lvl="1" eaLnBrk="1" hangingPunct="1"/>
            <a:r>
              <a:rPr lang="es-ES" altLang="es-419" sz="2000"/>
              <a:t>Estáticos</a:t>
            </a:r>
          </a:p>
          <a:p>
            <a:pPr lvl="2" eaLnBrk="1" hangingPunct="1"/>
            <a:r>
              <a:rPr lang="es-ES" altLang="es-419" sz="1800"/>
              <a:t>Diagramas de clases </a:t>
            </a:r>
            <a:r>
              <a:rPr lang="es-ES" altLang="es-419" sz="1800">
                <a:sym typeface="Wingdings" panose="05000000000000000000" pitchFamily="2" charset="2"/>
              </a:rPr>
              <a:t> Los de los ejemplos</a:t>
            </a:r>
            <a:endParaRPr lang="es-ES" altLang="es-419" sz="1800"/>
          </a:p>
          <a:p>
            <a:pPr lvl="2" eaLnBrk="1" hangingPunct="1"/>
            <a:r>
              <a:rPr lang="es-ES" altLang="es-419" sz="1800"/>
              <a:t>Diagramas de objetos</a:t>
            </a:r>
          </a:p>
          <a:p>
            <a:pPr lvl="2" eaLnBrk="1" hangingPunct="1"/>
            <a:r>
              <a:rPr lang="es-ES" altLang="es-419" sz="1800"/>
              <a:t>...</a:t>
            </a:r>
          </a:p>
          <a:p>
            <a:pPr lvl="1" eaLnBrk="1" hangingPunct="1"/>
            <a:r>
              <a:rPr lang="es-ES" altLang="es-419" sz="2000"/>
              <a:t>Dinámicos:</a:t>
            </a:r>
          </a:p>
          <a:p>
            <a:pPr lvl="2" eaLnBrk="1" hangingPunct="1"/>
            <a:r>
              <a:rPr lang="es-ES" altLang="es-419" sz="1800"/>
              <a:t>Diagramas de estado: Muestra el ciclo de vida de los objetos, sistemas, etc...</a:t>
            </a:r>
          </a:p>
          <a:p>
            <a:pPr lvl="2" eaLnBrk="1" hangingPunct="1"/>
            <a:r>
              <a:rPr lang="es-ES" altLang="es-419" sz="1800"/>
              <a:t>Diagramas secuenciales: Muestra como los objetos interaccionan entre ellos</a:t>
            </a:r>
          </a:p>
          <a:p>
            <a:pPr lvl="2" eaLnBrk="1" hangingPunct="1"/>
            <a:r>
              <a:rPr lang="es-ES" altLang="es-419" sz="1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32495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A10E948-68C0-4ADF-8EC2-C3B76E504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Diagrama de estado: Un ascensor</a:t>
            </a:r>
          </a:p>
        </p:txBody>
      </p:sp>
      <p:pic>
        <p:nvPicPr>
          <p:cNvPr id="29699" name="Picture 4">
            <a:extLst>
              <a:ext uri="{FF2B5EF4-FFF2-40B4-BE49-F238E27FC236}">
                <a16:creationId xmlns:a16="http://schemas.microsoft.com/office/drawing/2014/main" id="{D1EE4A6A-C894-4BD0-9D30-71466EC1A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04988"/>
            <a:ext cx="6629400" cy="505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473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417C0EC-3458-4D9D-9D3E-11685DA6F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419"/>
              <a:t>Diagrama secuencial: Impresión</a:t>
            </a:r>
          </a:p>
        </p:txBody>
      </p:sp>
      <p:sp>
        <p:nvSpPr>
          <p:cNvPr id="30723" name="Rectangle 5">
            <a:extLst>
              <a:ext uri="{FF2B5EF4-FFF2-40B4-BE49-F238E27FC236}">
                <a16:creationId xmlns:a16="http://schemas.microsoft.com/office/drawing/2014/main" id="{893D66B8-25D2-4DE1-81F8-3B3CC3C3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913" y="1984375"/>
            <a:ext cx="1223962" cy="565150"/>
          </a:xfrm>
          <a:prstGeom prst="rect">
            <a:avLst/>
          </a:prstGeom>
          <a:solidFill>
            <a:srgbClr val="FFFFCC"/>
          </a:solidFill>
          <a:ln w="0">
            <a:solidFill>
              <a:srgbClr val="408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30724" name="Rectangle 6">
            <a:extLst>
              <a:ext uri="{FF2B5EF4-FFF2-40B4-BE49-F238E27FC236}">
                <a16:creationId xmlns:a16="http://schemas.microsoft.com/office/drawing/2014/main" id="{D7DB5D99-1272-44AD-AE61-1C2B7718A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825" y="2024063"/>
            <a:ext cx="104515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sz="1700">
                <a:solidFill>
                  <a:srgbClr val="008080"/>
                </a:solidFill>
                <a:latin typeface="Arial" panose="020B0604020202020204" pitchFamily="34" charset="0"/>
              </a:rPr>
              <a:t>Ordenador</a:t>
            </a:r>
            <a:endParaRPr lang="es-ES" altLang="es-419"/>
          </a:p>
        </p:txBody>
      </p:sp>
      <p:sp>
        <p:nvSpPr>
          <p:cNvPr id="30725" name="Line 7">
            <a:extLst>
              <a:ext uri="{FF2B5EF4-FFF2-40B4-BE49-F238E27FC236}">
                <a16:creationId xmlns:a16="http://schemas.microsoft.com/office/drawing/2014/main" id="{A9DDF279-306F-4048-BEFB-BAF73A833E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689" y="2559051"/>
            <a:ext cx="1587" cy="4098925"/>
          </a:xfrm>
          <a:prstGeom prst="line">
            <a:avLst/>
          </a:prstGeom>
          <a:noFill/>
          <a:ln w="0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26" name="Rectangle 8">
            <a:extLst>
              <a:ext uri="{FF2B5EF4-FFF2-40B4-BE49-F238E27FC236}">
                <a16:creationId xmlns:a16="http://schemas.microsoft.com/office/drawing/2014/main" id="{3BAD648B-7948-4AB9-BB5F-3A95C42D4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775" y="2886076"/>
            <a:ext cx="122238" cy="2905125"/>
          </a:xfrm>
          <a:prstGeom prst="rect">
            <a:avLst/>
          </a:prstGeom>
          <a:solidFill>
            <a:srgbClr val="FFFFFF"/>
          </a:solidFill>
          <a:ln w="0">
            <a:solidFill>
              <a:srgbClr val="408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30727" name="Rectangle 9">
            <a:extLst>
              <a:ext uri="{FF2B5EF4-FFF2-40B4-BE49-F238E27FC236}">
                <a16:creationId xmlns:a16="http://schemas.microsoft.com/office/drawing/2014/main" id="{F7D96480-49AE-4A34-A103-E43ED02BC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1984375"/>
            <a:ext cx="1225550" cy="565150"/>
          </a:xfrm>
          <a:prstGeom prst="rect">
            <a:avLst/>
          </a:prstGeom>
          <a:solidFill>
            <a:srgbClr val="FFFFCC"/>
          </a:solidFill>
          <a:ln w="0">
            <a:solidFill>
              <a:srgbClr val="408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30728" name="Rectangle 10">
            <a:extLst>
              <a:ext uri="{FF2B5EF4-FFF2-40B4-BE49-F238E27FC236}">
                <a16:creationId xmlns:a16="http://schemas.microsoft.com/office/drawing/2014/main" id="{372A18A6-3603-492A-A1DB-5F2D95754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9" y="2024063"/>
            <a:ext cx="9826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sz="1700">
                <a:solidFill>
                  <a:srgbClr val="008080"/>
                </a:solidFill>
                <a:latin typeface="Arial" panose="020B0604020202020204" pitchFamily="34" charset="0"/>
              </a:rPr>
              <a:t>Impresora</a:t>
            </a:r>
            <a:endParaRPr lang="es-ES" altLang="es-419"/>
          </a:p>
        </p:txBody>
      </p:sp>
      <p:sp>
        <p:nvSpPr>
          <p:cNvPr id="30729" name="Line 11">
            <a:extLst>
              <a:ext uri="{FF2B5EF4-FFF2-40B4-BE49-F238E27FC236}">
                <a16:creationId xmlns:a16="http://schemas.microsoft.com/office/drawing/2014/main" id="{A7D56BD9-616D-404A-B66D-26A5D28FB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4039" y="2559051"/>
            <a:ext cx="1587" cy="4098925"/>
          </a:xfrm>
          <a:prstGeom prst="line">
            <a:avLst/>
          </a:prstGeom>
          <a:noFill/>
          <a:ln w="0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30" name="Rectangle 12">
            <a:extLst>
              <a:ext uri="{FF2B5EF4-FFF2-40B4-BE49-F238E27FC236}">
                <a16:creationId xmlns:a16="http://schemas.microsoft.com/office/drawing/2014/main" id="{81E3E303-0224-49ED-87F1-50EC84153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3155950"/>
            <a:ext cx="122238" cy="1644650"/>
          </a:xfrm>
          <a:prstGeom prst="rect">
            <a:avLst/>
          </a:prstGeom>
          <a:solidFill>
            <a:srgbClr val="FFFFFF"/>
          </a:solidFill>
          <a:ln w="0">
            <a:solidFill>
              <a:srgbClr val="408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30731" name="Rectangle 13">
            <a:extLst>
              <a:ext uri="{FF2B5EF4-FFF2-40B4-BE49-F238E27FC236}">
                <a16:creationId xmlns:a16="http://schemas.microsoft.com/office/drawing/2014/main" id="{36736A54-5A8B-4CF2-BCCE-C68B07D6D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126" y="1984375"/>
            <a:ext cx="1223963" cy="565150"/>
          </a:xfrm>
          <a:prstGeom prst="rect">
            <a:avLst/>
          </a:prstGeom>
          <a:solidFill>
            <a:srgbClr val="FFFFCC"/>
          </a:solidFill>
          <a:ln w="0">
            <a:solidFill>
              <a:srgbClr val="408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30732" name="Rectangle 14">
            <a:extLst>
              <a:ext uri="{FF2B5EF4-FFF2-40B4-BE49-F238E27FC236}">
                <a16:creationId xmlns:a16="http://schemas.microsoft.com/office/drawing/2014/main" id="{F2AC4EF1-536E-4D43-AFAF-9663F8E3A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7839" y="2024063"/>
            <a:ext cx="4488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sz="1700">
                <a:solidFill>
                  <a:srgbClr val="008080"/>
                </a:solidFill>
                <a:latin typeface="Arial" panose="020B0604020202020204" pitchFamily="34" charset="0"/>
              </a:rPr>
              <a:t>Cola</a:t>
            </a:r>
            <a:endParaRPr lang="es-ES" altLang="es-419"/>
          </a:p>
        </p:txBody>
      </p:sp>
      <p:sp>
        <p:nvSpPr>
          <p:cNvPr id="30733" name="Line 15">
            <a:extLst>
              <a:ext uri="{FF2B5EF4-FFF2-40B4-BE49-F238E27FC236}">
                <a16:creationId xmlns:a16="http://schemas.microsoft.com/office/drawing/2014/main" id="{3F62051C-FB0C-41A7-9005-67748A65A8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2314" y="2559051"/>
            <a:ext cx="1587" cy="4098925"/>
          </a:xfrm>
          <a:prstGeom prst="line">
            <a:avLst/>
          </a:prstGeom>
          <a:noFill/>
          <a:ln w="0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34" name="Rectangle 16">
            <a:extLst>
              <a:ext uri="{FF2B5EF4-FFF2-40B4-BE49-F238E27FC236}">
                <a16:creationId xmlns:a16="http://schemas.microsoft.com/office/drawing/2014/main" id="{DFCA5161-A45F-4EFB-AB5F-6CDB8F05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988" y="3429000"/>
            <a:ext cx="176212" cy="533400"/>
          </a:xfrm>
          <a:prstGeom prst="rect">
            <a:avLst/>
          </a:prstGeom>
          <a:solidFill>
            <a:srgbClr val="FFFFFF"/>
          </a:solidFill>
          <a:ln w="0">
            <a:solidFill>
              <a:srgbClr val="408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30735" name="Rectangle 17">
            <a:extLst>
              <a:ext uri="{FF2B5EF4-FFF2-40B4-BE49-F238E27FC236}">
                <a16:creationId xmlns:a16="http://schemas.microsoft.com/office/drawing/2014/main" id="{A510F3F9-752B-4301-A7BC-0782EAB1A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1" y="1984375"/>
            <a:ext cx="1235075" cy="565150"/>
          </a:xfrm>
          <a:prstGeom prst="rect">
            <a:avLst/>
          </a:prstGeom>
          <a:solidFill>
            <a:srgbClr val="FFFFCC"/>
          </a:solidFill>
          <a:ln w="0">
            <a:solidFill>
              <a:srgbClr val="408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30736" name="Rectangle 18">
            <a:extLst>
              <a:ext uri="{FF2B5EF4-FFF2-40B4-BE49-F238E27FC236}">
                <a16:creationId xmlns:a16="http://schemas.microsoft.com/office/drawing/2014/main" id="{5602627D-DD88-4F57-AB73-02DED2C47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1" y="2024063"/>
            <a:ext cx="8127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sz="1700">
                <a:solidFill>
                  <a:srgbClr val="008080"/>
                </a:solidFill>
                <a:latin typeface="Arial" panose="020B0604020202020204" pitchFamily="34" charset="0"/>
              </a:rPr>
              <a:t>Servidor</a:t>
            </a:r>
            <a:endParaRPr lang="es-ES" altLang="es-419"/>
          </a:p>
        </p:txBody>
      </p:sp>
      <p:sp>
        <p:nvSpPr>
          <p:cNvPr id="30737" name="Line 19">
            <a:extLst>
              <a:ext uri="{FF2B5EF4-FFF2-40B4-BE49-F238E27FC236}">
                <a16:creationId xmlns:a16="http://schemas.microsoft.com/office/drawing/2014/main" id="{34AF2AC3-B970-4175-9A85-DDCF53645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7525" y="2559051"/>
            <a:ext cx="1588" cy="4098925"/>
          </a:xfrm>
          <a:prstGeom prst="line">
            <a:avLst/>
          </a:prstGeom>
          <a:noFill/>
          <a:ln w="0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38" name="Rectangle 20">
            <a:extLst>
              <a:ext uri="{FF2B5EF4-FFF2-40B4-BE49-F238E27FC236}">
                <a16:creationId xmlns:a16="http://schemas.microsoft.com/office/drawing/2014/main" id="{3B2A088E-C703-4BE2-AFD6-EA47CA51A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200" y="2895600"/>
            <a:ext cx="101600" cy="2438400"/>
          </a:xfrm>
          <a:prstGeom prst="rect">
            <a:avLst/>
          </a:prstGeom>
          <a:solidFill>
            <a:srgbClr val="FFFFFF"/>
          </a:solidFill>
          <a:ln w="0">
            <a:solidFill>
              <a:srgbClr val="408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ES" altLang="es-419"/>
          </a:p>
        </p:txBody>
      </p:sp>
      <p:sp>
        <p:nvSpPr>
          <p:cNvPr id="30739" name="Line 21">
            <a:extLst>
              <a:ext uri="{FF2B5EF4-FFF2-40B4-BE49-F238E27FC236}">
                <a16:creationId xmlns:a16="http://schemas.microsoft.com/office/drawing/2014/main" id="{75BD35AB-0F68-4691-B716-028CC9A4A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1014" y="2894014"/>
            <a:ext cx="1246187" cy="1587"/>
          </a:xfrm>
          <a:prstGeom prst="line">
            <a:avLst/>
          </a:prstGeom>
          <a:noFill/>
          <a:ln w="0">
            <a:solidFill>
              <a:srgbClr val="4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0" name="Line 24">
            <a:extLst>
              <a:ext uri="{FF2B5EF4-FFF2-40B4-BE49-F238E27FC236}">
                <a16:creationId xmlns:a16="http://schemas.microsoft.com/office/drawing/2014/main" id="{B41D4290-91A6-4B52-A131-AEA02F4A5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9439" y="3198814"/>
            <a:ext cx="1182687" cy="1587"/>
          </a:xfrm>
          <a:prstGeom prst="line">
            <a:avLst/>
          </a:prstGeom>
          <a:noFill/>
          <a:ln w="0">
            <a:solidFill>
              <a:srgbClr val="4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1" name="Line 27">
            <a:extLst>
              <a:ext uri="{FF2B5EF4-FFF2-40B4-BE49-F238E27FC236}">
                <a16:creationId xmlns:a16="http://schemas.microsoft.com/office/drawing/2014/main" id="{C99319FC-5C81-4A87-B4A5-61BA05E447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1014" y="5319714"/>
            <a:ext cx="1246187" cy="1587"/>
          </a:xfrm>
          <a:prstGeom prst="line">
            <a:avLst/>
          </a:prstGeom>
          <a:noFill/>
          <a:ln w="0">
            <a:solidFill>
              <a:srgbClr val="4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2" name="Line 28">
            <a:extLst>
              <a:ext uri="{FF2B5EF4-FFF2-40B4-BE49-F238E27FC236}">
                <a16:creationId xmlns:a16="http://schemas.microsoft.com/office/drawing/2014/main" id="{9547C7BE-C6C5-4105-A65E-A3748E12C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1014" y="5319713"/>
            <a:ext cx="153987" cy="57150"/>
          </a:xfrm>
          <a:prstGeom prst="line">
            <a:avLst/>
          </a:prstGeom>
          <a:noFill/>
          <a:ln w="9525">
            <a:solidFill>
              <a:srgbClr val="4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3" name="Line 29">
            <a:extLst>
              <a:ext uri="{FF2B5EF4-FFF2-40B4-BE49-F238E27FC236}">
                <a16:creationId xmlns:a16="http://schemas.microsoft.com/office/drawing/2014/main" id="{70B6C033-7DBF-4178-858F-EDA535074F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1014" y="5262563"/>
            <a:ext cx="153987" cy="57150"/>
          </a:xfrm>
          <a:prstGeom prst="line">
            <a:avLst/>
          </a:prstGeom>
          <a:noFill/>
          <a:ln w="9525">
            <a:solidFill>
              <a:srgbClr val="4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4" name="Line 30">
            <a:extLst>
              <a:ext uri="{FF2B5EF4-FFF2-40B4-BE49-F238E27FC236}">
                <a16:creationId xmlns:a16="http://schemas.microsoft.com/office/drawing/2014/main" id="{38AC674B-E52A-4BC7-A033-86C377DA7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3429000"/>
            <a:ext cx="2165350" cy="1588"/>
          </a:xfrm>
          <a:prstGeom prst="line">
            <a:avLst/>
          </a:prstGeom>
          <a:noFill/>
          <a:ln w="0">
            <a:solidFill>
              <a:srgbClr val="4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5" name="Line 33">
            <a:extLst>
              <a:ext uri="{FF2B5EF4-FFF2-40B4-BE49-F238E27FC236}">
                <a16:creationId xmlns:a16="http://schemas.microsoft.com/office/drawing/2014/main" id="{C32835FD-F202-49C2-91CB-A00DE1667B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1" y="3962400"/>
            <a:ext cx="2613025" cy="1588"/>
          </a:xfrm>
          <a:prstGeom prst="line">
            <a:avLst/>
          </a:prstGeom>
          <a:noFill/>
          <a:ln w="0">
            <a:solidFill>
              <a:srgbClr val="4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6" name="Line 34">
            <a:extLst>
              <a:ext uri="{FF2B5EF4-FFF2-40B4-BE49-F238E27FC236}">
                <a16:creationId xmlns:a16="http://schemas.microsoft.com/office/drawing/2014/main" id="{642ED563-385F-423F-AD34-4A84147F6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1" y="3962400"/>
            <a:ext cx="142875" cy="57150"/>
          </a:xfrm>
          <a:prstGeom prst="line">
            <a:avLst/>
          </a:prstGeom>
          <a:noFill/>
          <a:ln w="9525">
            <a:solidFill>
              <a:srgbClr val="4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7" name="Line 35">
            <a:extLst>
              <a:ext uri="{FF2B5EF4-FFF2-40B4-BE49-F238E27FC236}">
                <a16:creationId xmlns:a16="http://schemas.microsoft.com/office/drawing/2014/main" id="{9A6ED42A-1805-449E-A94E-C2DB7FB900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1" y="3905250"/>
            <a:ext cx="142875" cy="57150"/>
          </a:xfrm>
          <a:prstGeom prst="line">
            <a:avLst/>
          </a:prstGeom>
          <a:noFill/>
          <a:ln w="9525">
            <a:solidFill>
              <a:srgbClr val="4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8" name="Line 36">
            <a:extLst>
              <a:ext uri="{FF2B5EF4-FFF2-40B4-BE49-F238E27FC236}">
                <a16:creationId xmlns:a16="http://schemas.microsoft.com/office/drawing/2014/main" id="{0CBD452C-DDB5-4AB6-93C4-7B0F0EF28F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8963" y="4799014"/>
            <a:ext cx="1173162" cy="1587"/>
          </a:xfrm>
          <a:prstGeom prst="line">
            <a:avLst/>
          </a:prstGeom>
          <a:noFill/>
          <a:ln w="0">
            <a:solidFill>
              <a:srgbClr val="4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49" name="Line 37">
            <a:extLst>
              <a:ext uri="{FF2B5EF4-FFF2-40B4-BE49-F238E27FC236}">
                <a16:creationId xmlns:a16="http://schemas.microsoft.com/office/drawing/2014/main" id="{E72DBA96-4669-4654-A004-FFCE18ADD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8964" y="4818064"/>
            <a:ext cx="142875" cy="58737"/>
          </a:xfrm>
          <a:prstGeom prst="line">
            <a:avLst/>
          </a:prstGeom>
          <a:noFill/>
          <a:ln w="9525">
            <a:solidFill>
              <a:srgbClr val="4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50" name="Line 38">
            <a:extLst>
              <a:ext uri="{FF2B5EF4-FFF2-40B4-BE49-F238E27FC236}">
                <a16:creationId xmlns:a16="http://schemas.microsoft.com/office/drawing/2014/main" id="{B0F4B581-3920-45B6-8547-C4249F30CD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8964" y="4724400"/>
            <a:ext cx="142875" cy="57150"/>
          </a:xfrm>
          <a:prstGeom prst="line">
            <a:avLst/>
          </a:prstGeom>
          <a:noFill/>
          <a:ln w="9525">
            <a:solidFill>
              <a:srgbClr val="4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419"/>
          </a:p>
        </p:txBody>
      </p:sp>
      <p:sp>
        <p:nvSpPr>
          <p:cNvPr id="30751" name="Text Box 4">
            <a:extLst>
              <a:ext uri="{FF2B5EF4-FFF2-40B4-BE49-F238E27FC236}">
                <a16:creationId xmlns:a16="http://schemas.microsoft.com/office/drawing/2014/main" id="{0EB1BE1A-A6CD-4CF8-9492-B32936CB7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590800"/>
            <a:ext cx="1460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sz="1400">
                <a:solidFill>
                  <a:schemeClr val="tx2"/>
                </a:solidFill>
              </a:rPr>
              <a:t>Imprime (fichero)</a:t>
            </a:r>
          </a:p>
        </p:txBody>
      </p:sp>
      <p:sp>
        <p:nvSpPr>
          <p:cNvPr id="30752" name="Line 41">
            <a:extLst>
              <a:ext uri="{FF2B5EF4-FFF2-40B4-BE49-F238E27FC236}">
                <a16:creationId xmlns:a16="http://schemas.microsoft.com/office/drawing/2014/main" id="{115CC138-4736-489C-9C55-01C75329F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200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419"/>
          </a:p>
        </p:txBody>
      </p:sp>
      <p:sp>
        <p:nvSpPr>
          <p:cNvPr id="30753" name="Text Box 42">
            <a:extLst>
              <a:ext uri="{FF2B5EF4-FFF2-40B4-BE49-F238E27FC236}">
                <a16:creationId xmlns:a16="http://schemas.microsoft.com/office/drawing/2014/main" id="{DA5055A4-D334-4103-B7AB-643F6E9DF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895600"/>
            <a:ext cx="1460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sz="1400">
                <a:solidFill>
                  <a:schemeClr val="tx2"/>
                </a:solidFill>
              </a:rPr>
              <a:t>Imprime (fichero)</a:t>
            </a:r>
          </a:p>
        </p:txBody>
      </p:sp>
      <p:sp>
        <p:nvSpPr>
          <p:cNvPr id="30754" name="Text Box 43">
            <a:extLst>
              <a:ext uri="{FF2B5EF4-FFF2-40B4-BE49-F238E27FC236}">
                <a16:creationId xmlns:a16="http://schemas.microsoft.com/office/drawing/2014/main" id="{6A76B7E1-BB87-4649-A477-26B9D6861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938" y="2667000"/>
            <a:ext cx="1109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sz="1400">
                <a:solidFill>
                  <a:schemeClr val="tx2"/>
                </a:solidFill>
              </a:rPr>
              <a:t>[impr. Libre]</a:t>
            </a:r>
          </a:p>
        </p:txBody>
      </p:sp>
      <p:sp>
        <p:nvSpPr>
          <p:cNvPr id="30755" name="Text Box 44">
            <a:extLst>
              <a:ext uri="{FF2B5EF4-FFF2-40B4-BE49-F238E27FC236}">
                <a16:creationId xmlns:a16="http://schemas.microsoft.com/office/drawing/2014/main" id="{336E728D-1C03-492E-B9F0-4044E4319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1" y="3124200"/>
            <a:ext cx="1571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sz="1400">
                <a:solidFill>
                  <a:schemeClr val="tx2"/>
                </a:solidFill>
              </a:rPr>
              <a:t>Almacena (fichero)</a:t>
            </a:r>
          </a:p>
        </p:txBody>
      </p:sp>
      <p:sp>
        <p:nvSpPr>
          <p:cNvPr id="30756" name="Text Box 45">
            <a:extLst>
              <a:ext uri="{FF2B5EF4-FFF2-40B4-BE49-F238E27FC236}">
                <a16:creationId xmlns:a16="http://schemas.microsoft.com/office/drawing/2014/main" id="{9D7C7216-73A7-44AE-9B2D-C5FC033E1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738" y="2895600"/>
            <a:ext cx="1319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s-419" sz="1400">
                <a:solidFill>
                  <a:schemeClr val="tx2"/>
                </a:solidFill>
              </a:rPr>
              <a:t>[impr. ocupada]</a:t>
            </a:r>
          </a:p>
        </p:txBody>
      </p:sp>
    </p:spTree>
    <p:extLst>
      <p:ext uri="{BB962C8B-B14F-4D97-AF65-F5344CB8AC3E}">
        <p14:creationId xmlns:p14="http://schemas.microsoft.com/office/powerpoint/2010/main" val="23568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17302-9057-4715-B7DD-5BE6FF2F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E8D844-C14A-46E5-BC13-C8944D1A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410CC7-931E-4728-8D5A-7A11C5D2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03"/>
            <a:ext cx="12192000" cy="63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EA61C-9C78-48B6-B079-3158ED94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28E3F-8D7A-4D2B-9C6D-3256C76A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56DDE9-9945-4B04-B0B5-75522B97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50"/>
            <a:ext cx="12192000" cy="64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CB79-4556-4159-A0F7-1BCA3F0D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A3317F-70A5-4EE5-AABB-01A58EE3B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F85F51-AD9B-4917-8955-8920A414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854"/>
            <a:ext cx="12192000" cy="62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5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2A380-4F41-4895-A4CC-257ACC96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9AC38-3CC3-4A50-8065-5187DE592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1DB83B-D844-4D1A-A2D1-F9CA646D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06"/>
            <a:ext cx="12192000" cy="6242187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0555D59-6DFC-40CE-B9BA-F9BC3A2AAC10}"/>
              </a:ext>
            </a:extLst>
          </p:cNvPr>
          <p:cNvGrpSpPr/>
          <p:nvPr/>
        </p:nvGrpSpPr>
        <p:grpSpPr>
          <a:xfrm>
            <a:off x="5044736" y="949911"/>
            <a:ext cx="1182210" cy="1136341"/>
            <a:chOff x="5044736" y="949911"/>
            <a:chExt cx="1182210" cy="113634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0F1E6758-8C71-4EF1-B08C-F0D05413CFE4}"/>
                </a:ext>
              </a:extLst>
            </p:cNvPr>
            <p:cNvCxnSpPr/>
            <p:nvPr/>
          </p:nvCxnSpPr>
          <p:spPr>
            <a:xfrm>
              <a:off x="5175682" y="949911"/>
              <a:ext cx="920318" cy="113634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39CFAF35-F8E1-46D2-84DE-A0509FF50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4736" y="1061621"/>
              <a:ext cx="1182210" cy="91292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616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2A380-4F41-4895-A4CC-257ACC96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9AC38-3CC3-4A50-8065-5187DE592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1DB83B-D844-4D1A-A2D1-F9CA646D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06"/>
            <a:ext cx="12192000" cy="6242187"/>
          </a:xfrm>
          <a:prstGeom prst="rect">
            <a:avLst/>
          </a:prstGeom>
        </p:spPr>
      </p:pic>
      <p:pic>
        <p:nvPicPr>
          <p:cNvPr id="1026" name="Picture 2" descr="Resultado de imagen para pera">
            <a:extLst>
              <a:ext uri="{FF2B5EF4-FFF2-40B4-BE49-F238E27FC236}">
                <a16:creationId xmlns:a16="http://schemas.microsoft.com/office/drawing/2014/main" id="{80B4605D-A1B0-46F5-B70D-A740ABF0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05" y="945934"/>
            <a:ext cx="1254988" cy="12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1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B9503-E9C0-4796-9FF7-56A63C17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EE52C1-B0A6-4136-85C9-6C6DFAD59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8D4306-DBCD-4827-920F-F77BE93B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26"/>
            <a:ext cx="12192000" cy="6194147"/>
          </a:xfrm>
          <a:prstGeom prst="rect">
            <a:avLst/>
          </a:prstGeom>
        </p:spPr>
      </p:pic>
      <p:pic>
        <p:nvPicPr>
          <p:cNvPr id="5" name="Picture 2" descr="Resultado de imagen para pera">
            <a:extLst>
              <a:ext uri="{FF2B5EF4-FFF2-40B4-BE49-F238E27FC236}">
                <a16:creationId xmlns:a16="http://schemas.microsoft.com/office/drawing/2014/main" id="{039E1EF4-BA4B-4B0C-A444-DEB1E5DF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05" y="945934"/>
            <a:ext cx="1254988" cy="12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90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1167</Words>
  <Application>Microsoft Office PowerPoint</Application>
  <PresentationFormat>Panorámica</PresentationFormat>
  <Paragraphs>301</Paragraphs>
  <Slides>39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Programación Orientada a Objetos</vt:lpstr>
      <vt:lpstr>Ventajas de la POO</vt:lpstr>
      <vt:lpstr>Desventajas de la POO</vt:lpstr>
      <vt:lpstr>Conceptos de la OOP</vt:lpstr>
      <vt:lpstr>Objeto y Clase</vt:lpstr>
      <vt:lpstr>Conceptos OOP: Abstracción</vt:lpstr>
      <vt:lpstr>Conceptos OOP: Abstracción</vt:lpstr>
      <vt:lpstr>Conceptos OOP: Encapsulamiento</vt:lpstr>
      <vt:lpstr>Conceptos OOP: Encapsulamiento</vt:lpstr>
      <vt:lpstr>Conceptos OOP: Modularidad</vt:lpstr>
      <vt:lpstr>Conceptos OOP: Modularidad</vt:lpstr>
      <vt:lpstr>Conceptos POO: Jerarquía</vt:lpstr>
      <vt:lpstr>Conceptos OOP: Jerarquía</vt:lpstr>
      <vt:lpstr>Conceptos OOP: Tipo</vt:lpstr>
      <vt:lpstr>Conceptos OOP: Persistencia</vt:lpstr>
      <vt:lpstr>Relaciones</vt:lpstr>
      <vt:lpstr>Relación de Asociación</vt:lpstr>
      <vt:lpstr>Relación de Herencia</vt:lpstr>
      <vt:lpstr>Relación de Herencia (vocabulario)</vt:lpstr>
      <vt:lpstr>Relación de Herencia (ejemplo)</vt:lpstr>
      <vt:lpstr>Relación de Agregación</vt:lpstr>
      <vt:lpstr>Relación de Agregación</vt:lpstr>
      <vt:lpstr>Relación de Instanciación</vt:lpstr>
      <vt:lpstr>Representaciones gráficas</vt:lpstr>
      <vt:lpstr>Diagrama de estado: Un ascensor</vt:lpstr>
      <vt:lpstr>Diagrama secuencial: Impresión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aldemar hernandez</dc:creator>
  <cp:lastModifiedBy>aldemar hernandez</cp:lastModifiedBy>
  <cp:revision>3</cp:revision>
  <dcterms:created xsi:type="dcterms:W3CDTF">2018-02-02T09:29:06Z</dcterms:created>
  <dcterms:modified xsi:type="dcterms:W3CDTF">2018-02-02T10:26:22Z</dcterms:modified>
</cp:coreProperties>
</file>